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57"/>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2" r:id="rId56"/>
  </p:sldIdLst>
  <p:sldSz cx="9144000" cy="5143500" type="screen16x9"/>
  <p:notesSz cx="6858000" cy="9144000"/>
  <p:embeddedFontLst>
    <p:embeddedFont>
      <p:font typeface="Roboto" panose="02000000000000000000" pitchFamily="2" charset="0"/>
      <p:regular r:id="rId58"/>
      <p:bold r:id="rId59"/>
      <p:italic r:id="rId60"/>
      <p:boldItalic r:id="rId61"/>
    </p:embeddedFont>
    <p:embeddedFont>
      <p:font typeface="Times" panose="02020603050405020304" pitchFamily="18" charset="0"/>
      <p:regular r:id="rId62"/>
      <p:bold r:id="rId63"/>
      <p:italic r:id="rId64"/>
      <p:boldItalic r:id="rId6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2" d="100"/>
          <a:sy n="102" d="100"/>
        </p:scale>
        <p:origin x="826" y="7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6.fntdata"/><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1.fntdata"/><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font" Target="fonts/font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7.fntdata"/><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2.fntdata"/><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3.fntdata"/><Relationship Id="rId65"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19a6275a4c0_0_2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19a6275a4c0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19a6275a4c0_0_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19a6275a4c0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19a6275a4c0_0_2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19a6275a4c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19a6275a4c0_0_2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19a6275a4c0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19a6275a4c0_0_2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19a6275a4c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19a6275a4c0_0_2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19a6275a4c0_0_2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
        <p:cNvGrpSpPr/>
        <p:nvPr/>
      </p:nvGrpSpPr>
      <p:grpSpPr>
        <a:xfrm>
          <a:off x="0" y="0"/>
          <a:ext cx="0" cy="0"/>
          <a:chOff x="0" y="0"/>
          <a:chExt cx="0" cy="0"/>
        </a:xfrm>
      </p:grpSpPr>
      <p:sp>
        <p:nvSpPr>
          <p:cNvPr id="141" name="Google Shape;141;g19a6275a4c0_0_2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2" name="Google Shape;142;g19a6275a4c0_0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19a6275a4c0_0_3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19a6275a4c0_0_3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9a6275a4c0_0_30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19a6275a4c0_0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19a6275a4c0_0_8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19a6275a4c0_0_8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1b92291359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1b92291359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19a6275a4c0_0_8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19a6275a4c0_0_8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g19a6275a4c0_0_8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g19a6275a4c0_0_8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19a6275a4c0_0_8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8" name="Google Shape;178;g19a6275a4c0_0_8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19a6275a4c0_0_8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19a6275a4c0_0_8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
        <p:cNvGrpSpPr/>
        <p:nvPr/>
      </p:nvGrpSpPr>
      <p:grpSpPr>
        <a:xfrm>
          <a:off x="0" y="0"/>
          <a:ext cx="0" cy="0"/>
          <a:chOff x="0" y="0"/>
          <a:chExt cx="0" cy="0"/>
        </a:xfrm>
      </p:grpSpPr>
      <p:sp>
        <p:nvSpPr>
          <p:cNvPr id="189" name="Google Shape;189;g19a6275a4c0_0_8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0" name="Google Shape;190;g19a6275a4c0_0_8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19a6275a4c0_0_8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19a6275a4c0_0_8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19a6275a4c0_0_8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19a6275a4c0_0_8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19a6275a4c0_0_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19a6275a4c0_0_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9a6275a4c0_0_8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9a6275a4c0_0_8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19a6275a4c0_0_8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19a6275a4c0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175139c803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175139c803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19a6275a4c0_1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19a6275a4c0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19a6275a4c0_0_8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19a6275a4c0_0_8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9a6275a4c0_0_8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9a6275a4c0_0_8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19a6275a4c0_0_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19a6275a4c0_0_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19a6275a4c0_0_8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19a6275a4c0_0_8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19a6275a4c0_0_8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19a6275a4c0_0_8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19a6275a4c0_0_9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19a6275a4c0_0_9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19a6275a4c0_0_9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19a6275a4c0_0_9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9a6275a4c0_0_9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9a6275a4c0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19a6275a4c0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19a6275a4c0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175139c8039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175139c803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19a6275a4c0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19a6275a4c0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19a6275a4c0_1_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19a6275a4c0_1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19a6275a4c0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19a6275a4c0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19a6275a4c0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19a6275a4c0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9a6275a4c0_0_8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9a6275a4c0_0_8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19a6275a4c0_1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19a6275a4c0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19a6275a4c0_1_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19a6275a4c0_1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19a6275a4c0_1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19a6275a4c0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19a6275a4c0_1_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9" name="Google Shape;339;g19a6275a4c0_1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g19a6275a4c0_1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4" name="Google Shape;344;g19a6275a4c0_1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175139c8039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175139c8039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19a6275a4c0_1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19a6275a4c0_1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9a6275a4c0_1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9a6275a4c0_1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19a6275a4c0_1_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19a6275a4c0_1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19a6275a4c0_1_1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19a6275a4c0_1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g19a6275a4c0_1_1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3" name="Google Shape;373;g19a6275a4c0_1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19a6275a4c0_1_1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19a6275a4c0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19a6275a4c0_0_8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19a6275a4c0_0_8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19a6275a4c0_0_25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19a6275a4c0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19a6275a4c0_0_3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19a6275a4c0_0_3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
        <p:cNvGrpSpPr/>
        <p:nvPr/>
      </p:nvGrpSpPr>
      <p:grpSpPr>
        <a:xfrm>
          <a:off x="0" y="0"/>
          <a:ext cx="0" cy="0"/>
          <a:chOff x="0" y="0"/>
          <a:chExt cx="0" cy="0"/>
        </a:xfrm>
      </p:grpSpPr>
      <p:sp>
        <p:nvSpPr>
          <p:cNvPr id="102" name="Google Shape;102;g19a6275a4c0_0_2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 name="Google Shape;103;g19a6275a4c0_0_2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rgbClr val="DFE9FB"/>
            </a:gs>
            <a:gs pos="100000">
              <a:srgbClr val="A7C2F1"/>
            </a:gs>
            <a:gs pos="100000">
              <a:srgbClr val="6E9BE7"/>
            </a:gs>
          </a:gsLst>
          <a:lin ang="5400012"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p:nvPr/>
        </p:nvSpPr>
        <p:spPr>
          <a:xfrm>
            <a:off x="334050" y="1105250"/>
            <a:ext cx="8475900" cy="1481914"/>
          </a:xfrm>
          <a:prstGeom prst="rect">
            <a:avLst/>
          </a:prstGeom>
          <a:noFill/>
          <a:ln>
            <a:noFill/>
          </a:ln>
        </p:spPr>
        <p:txBody>
          <a:bodyPr spcFirstLastPara="1" wrap="square" lIns="91425" tIns="91425" rIns="91425" bIns="91425" anchor="t" anchorCtr="0">
            <a:spAutoFit/>
          </a:bodyPr>
          <a:lstStyle/>
          <a:p>
            <a:pPr marL="457200" lvl="0" indent="-361950" algn="l" rtl="0">
              <a:lnSpc>
                <a:spcPct val="115000"/>
              </a:lnSpc>
              <a:spcBef>
                <a:spcPts val="0"/>
              </a:spcBef>
              <a:spcAft>
                <a:spcPts val="0"/>
              </a:spcAft>
              <a:buClr>
                <a:schemeClr val="dk1"/>
              </a:buClr>
              <a:buSzPts val="2100"/>
              <a:buAutoNum type="arabicPeriod"/>
            </a:pPr>
            <a:r>
              <a:rPr lang="en" sz="2100" b="1" dirty="0">
                <a:solidFill>
                  <a:schemeClr val="dk1"/>
                </a:solidFill>
              </a:rPr>
              <a:t>Manav Ukani </a:t>
            </a:r>
            <a:r>
              <a:rPr lang="en-IN" sz="2100" dirty="0">
                <a:solidFill>
                  <a:schemeClr val="dk1"/>
                </a:solidFill>
              </a:rPr>
              <a:t>- </a:t>
            </a:r>
            <a:r>
              <a:rPr lang="en-IN" sz="2100" i="1" dirty="0">
                <a:solidFill>
                  <a:schemeClr val="dk1"/>
                </a:solidFill>
              </a:rPr>
              <a:t>Pandit </a:t>
            </a:r>
            <a:r>
              <a:rPr lang="en-IN" sz="2100" i="1" dirty="0" err="1">
                <a:solidFill>
                  <a:schemeClr val="dk1"/>
                </a:solidFill>
              </a:rPr>
              <a:t>DeenDayal</a:t>
            </a:r>
            <a:r>
              <a:rPr lang="en-IN" sz="2100" i="1" dirty="0">
                <a:solidFill>
                  <a:schemeClr val="dk1"/>
                </a:solidFill>
              </a:rPr>
              <a:t> Energy University</a:t>
            </a:r>
            <a:r>
              <a:rPr lang="en-IN" sz="2100" dirty="0">
                <a:solidFill>
                  <a:schemeClr val="dk1"/>
                </a:solidFill>
              </a:rPr>
              <a:t> - </a:t>
            </a:r>
            <a:r>
              <a:rPr lang="en-IN" sz="2100" b="1" dirty="0">
                <a:solidFill>
                  <a:schemeClr val="dk1"/>
                </a:solidFill>
              </a:rPr>
              <a:t>2024</a:t>
            </a:r>
            <a:endParaRPr lang="en-IN" sz="6000" dirty="0">
              <a:latin typeface="Times"/>
              <a:ea typeface="Times"/>
              <a:cs typeface="Times"/>
              <a:sym typeface="Times"/>
            </a:endParaRPr>
          </a:p>
          <a:p>
            <a:pPr marL="457200" lvl="0" indent="-361950" algn="l" rtl="0">
              <a:lnSpc>
                <a:spcPct val="115000"/>
              </a:lnSpc>
              <a:spcBef>
                <a:spcPts val="0"/>
              </a:spcBef>
              <a:spcAft>
                <a:spcPts val="0"/>
              </a:spcAft>
              <a:buClr>
                <a:schemeClr val="dk1"/>
              </a:buClr>
              <a:buSzPts val="2100"/>
              <a:buAutoNum type="arabicPeriod"/>
            </a:pPr>
            <a:r>
              <a:rPr lang="en" sz="2100" b="1" dirty="0">
                <a:solidFill>
                  <a:schemeClr val="dk1"/>
                </a:solidFill>
              </a:rPr>
              <a:t>Ahmed Mulla</a:t>
            </a:r>
            <a:r>
              <a:rPr lang="en" sz="2100" dirty="0">
                <a:solidFill>
                  <a:schemeClr val="dk1"/>
                </a:solidFill>
              </a:rPr>
              <a:t> - </a:t>
            </a:r>
            <a:r>
              <a:rPr lang="en" sz="2100" i="1" dirty="0">
                <a:solidFill>
                  <a:schemeClr val="dk1"/>
                </a:solidFill>
              </a:rPr>
              <a:t>Pandit DeenDayal Energy University</a:t>
            </a:r>
            <a:r>
              <a:rPr lang="en" sz="2100" dirty="0">
                <a:solidFill>
                  <a:schemeClr val="dk1"/>
                </a:solidFill>
              </a:rPr>
              <a:t> - </a:t>
            </a:r>
            <a:r>
              <a:rPr lang="en" sz="2100" b="1" dirty="0">
                <a:solidFill>
                  <a:schemeClr val="dk1"/>
                </a:solidFill>
              </a:rPr>
              <a:t>2024</a:t>
            </a:r>
            <a:endParaRPr sz="6000" dirty="0">
              <a:latin typeface="Times"/>
              <a:ea typeface="Times"/>
              <a:cs typeface="Times"/>
              <a:sym typeface="Times"/>
            </a:endParaRPr>
          </a:p>
          <a:p>
            <a:pPr marL="0" lvl="0" indent="0" algn="r" rtl="0">
              <a:spcBef>
                <a:spcPts val="1200"/>
              </a:spcBef>
              <a:spcAft>
                <a:spcPts val="0"/>
              </a:spcAft>
              <a:buNone/>
            </a:pPr>
            <a:endParaRPr sz="2600" dirty="0">
              <a:latin typeface="Times"/>
              <a:ea typeface="Times"/>
              <a:cs typeface="Times"/>
              <a:sym typeface="Times"/>
            </a:endParaRPr>
          </a:p>
        </p:txBody>
      </p:sp>
      <p:sp>
        <p:nvSpPr>
          <p:cNvPr id="55" name="Google Shape;55;p13"/>
          <p:cNvSpPr txBox="1"/>
          <p:nvPr/>
        </p:nvSpPr>
        <p:spPr>
          <a:xfrm>
            <a:off x="3593625" y="3702650"/>
            <a:ext cx="5376900" cy="569400"/>
          </a:xfrm>
          <a:prstGeom prst="rect">
            <a:avLst/>
          </a:prstGeom>
          <a:noFill/>
          <a:ln>
            <a:noFill/>
          </a:ln>
        </p:spPr>
        <p:txBody>
          <a:bodyPr spcFirstLastPara="1" wrap="square" lIns="91425" tIns="91425" rIns="91425" bIns="91425" anchor="t" anchorCtr="0">
            <a:spAutoFit/>
          </a:bodyPr>
          <a:lstStyle/>
          <a:p>
            <a:pPr marL="457200" lvl="0" indent="-387350" algn="r" rtl="0">
              <a:spcBef>
                <a:spcPts val="0"/>
              </a:spcBef>
              <a:spcAft>
                <a:spcPts val="0"/>
              </a:spcAft>
              <a:buSzPts val="2500"/>
              <a:buFont typeface="Times"/>
              <a:buChar char="-"/>
            </a:pPr>
            <a:r>
              <a:rPr lang="en" sz="2500" dirty="0">
                <a:latin typeface="Times"/>
                <a:ea typeface="Times"/>
                <a:cs typeface="Times"/>
                <a:sym typeface="Times"/>
              </a:rPr>
              <a:t>By Team Tensored</a:t>
            </a:r>
            <a:endParaRPr sz="2500" dirty="0">
              <a:latin typeface="Times"/>
              <a:ea typeface="Times"/>
              <a:cs typeface="Times"/>
              <a:sym typeface="Times"/>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pic>
        <p:nvPicPr>
          <p:cNvPr id="111" name="Google Shape;111;p22"/>
          <p:cNvPicPr preferRelativeResize="0"/>
          <p:nvPr/>
        </p:nvPicPr>
        <p:blipFill rotWithShape="1">
          <a:blip r:embed="rId3">
            <a:alphaModFix/>
          </a:blip>
          <a:srcRect l="7364" t="3021" b="7852"/>
          <a:stretch/>
        </p:blipFill>
        <p:spPr>
          <a:xfrm>
            <a:off x="833400" y="354725"/>
            <a:ext cx="7477199" cy="43126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rgbClr val="1C4587"/>
                </a:solidFill>
                <a:latin typeface="Times"/>
                <a:ea typeface="Times"/>
                <a:cs typeface="Times"/>
                <a:sym typeface="Times"/>
              </a:rPr>
              <a:t>ISM Manufacturing Index</a:t>
            </a:r>
            <a:endParaRPr sz="4000">
              <a:solidFill>
                <a:srgbClr val="1C4587"/>
              </a:solidFill>
              <a:latin typeface="Times"/>
              <a:ea typeface="Times"/>
              <a:cs typeface="Times"/>
              <a:sym typeface="Times"/>
            </a:endParaRPr>
          </a:p>
        </p:txBody>
      </p:sp>
      <p:sp>
        <p:nvSpPr>
          <p:cNvPr id="117" name="Google Shape;117;p23"/>
          <p:cNvSpPr txBox="1"/>
          <p:nvPr/>
        </p:nvSpPr>
        <p:spPr>
          <a:xfrm>
            <a:off x="457400" y="1325550"/>
            <a:ext cx="8018700" cy="38943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2000">
                <a:solidFill>
                  <a:schemeClr val="dk1"/>
                </a:solidFill>
                <a:latin typeface="Times"/>
                <a:ea typeface="Times"/>
                <a:cs typeface="Times"/>
                <a:sym typeface="Times"/>
              </a:rPr>
              <a:t>Inflation affects the stock market crash or the overall stocks as consumer spending drops. Value stocks might do well because of their prices haven’t kept with their peers. However growth stocks tend to be shunned by the investors.</a:t>
            </a:r>
            <a:endParaRPr sz="2000">
              <a:solidFill>
                <a:schemeClr val="dk1"/>
              </a:solidFill>
              <a:latin typeface="Times"/>
              <a:ea typeface="Times"/>
              <a:cs typeface="Times"/>
              <a:sym typeface="Times"/>
            </a:endParaRPr>
          </a:p>
          <a:p>
            <a:pPr marL="0" lvl="0" indent="0" algn="l" rtl="0">
              <a:lnSpc>
                <a:spcPct val="115000"/>
              </a:lnSpc>
              <a:spcBef>
                <a:spcPts val="1200"/>
              </a:spcBef>
              <a:spcAft>
                <a:spcPts val="0"/>
              </a:spcAft>
              <a:buClr>
                <a:schemeClr val="dk1"/>
              </a:buClr>
              <a:buSzPts val="1100"/>
              <a:buFont typeface="Arial"/>
              <a:buNone/>
            </a:pPr>
            <a:r>
              <a:rPr lang="en" sz="2000">
                <a:solidFill>
                  <a:schemeClr val="dk1"/>
                </a:solidFill>
                <a:latin typeface="Times"/>
                <a:ea typeface="Times"/>
                <a:cs typeface="Times"/>
                <a:sym typeface="Times"/>
              </a:rPr>
              <a:t>Industrial production has been hit due to the coronavirus pandemic since March 2020, when it had contracted 18.7 per cent. It shrank 57.3 per cent in April 2020 due to a decline in economic activities in the wake of the lockdown imposed to curb the spread of coronavirus infections. TAGS: Index of industrial production.</a:t>
            </a:r>
            <a:endParaRPr sz="2000">
              <a:solidFill>
                <a:schemeClr val="dk1"/>
              </a:solidFill>
              <a:latin typeface="Times"/>
              <a:ea typeface="Times"/>
              <a:cs typeface="Times"/>
              <a:sym typeface="Times"/>
            </a:endParaRPr>
          </a:p>
          <a:p>
            <a:pPr marL="0" lvl="0" indent="0" algn="l" rtl="0">
              <a:spcBef>
                <a:spcPts val="1200"/>
              </a:spcBef>
              <a:spcAft>
                <a:spcPts val="0"/>
              </a:spcAft>
              <a:buNone/>
            </a:pP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Industrial Production</a:t>
            </a:r>
            <a:endParaRPr sz="4000">
              <a:solidFill>
                <a:srgbClr val="1C4587"/>
              </a:solidFill>
              <a:latin typeface="Times"/>
              <a:ea typeface="Times"/>
              <a:cs typeface="Times"/>
              <a:sym typeface="Times"/>
            </a:endParaRPr>
          </a:p>
          <a:p>
            <a:pPr marL="0" lvl="0" indent="0" algn="l" rtl="0">
              <a:spcBef>
                <a:spcPts val="0"/>
              </a:spcBef>
              <a:spcAft>
                <a:spcPts val="0"/>
              </a:spcAft>
              <a:buNone/>
            </a:pPr>
            <a:endParaRPr/>
          </a:p>
        </p:txBody>
      </p:sp>
      <p:pic>
        <p:nvPicPr>
          <p:cNvPr id="123" name="Google Shape;123;p24"/>
          <p:cNvPicPr preferRelativeResize="0"/>
          <p:nvPr/>
        </p:nvPicPr>
        <p:blipFill rotWithShape="1">
          <a:blip r:embed="rId3">
            <a:alphaModFix/>
          </a:blip>
          <a:srcRect l="9491" r="2052" b="22396"/>
          <a:stretch/>
        </p:blipFill>
        <p:spPr>
          <a:xfrm>
            <a:off x="1435500" y="1160800"/>
            <a:ext cx="6273002" cy="35906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pic>
        <p:nvPicPr>
          <p:cNvPr id="128" name="Google Shape;128;p25"/>
          <p:cNvPicPr preferRelativeResize="0"/>
          <p:nvPr/>
        </p:nvPicPr>
        <p:blipFill rotWithShape="1">
          <a:blip r:embed="rId3">
            <a:alphaModFix/>
          </a:blip>
          <a:srcRect l="941" t="13058" b="7266"/>
          <a:stretch/>
        </p:blipFill>
        <p:spPr>
          <a:xfrm>
            <a:off x="1150813" y="802800"/>
            <a:ext cx="6842375" cy="38552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8444">
                <a:solidFill>
                  <a:srgbClr val="1C4587"/>
                </a:solidFill>
                <a:latin typeface="Times"/>
                <a:ea typeface="Times"/>
                <a:cs typeface="Times"/>
                <a:sym typeface="Times"/>
              </a:rPr>
              <a:t>Recession Tracker :</a:t>
            </a:r>
            <a:endParaRPr sz="8444">
              <a:solidFill>
                <a:srgbClr val="1C4587"/>
              </a:solidFill>
              <a:latin typeface="Times"/>
              <a:ea typeface="Times"/>
              <a:cs typeface="Times"/>
              <a:sym typeface="Times"/>
            </a:endParaRPr>
          </a:p>
          <a:p>
            <a:pPr marL="0" lvl="0" indent="0" algn="l" rtl="0">
              <a:spcBef>
                <a:spcPts val="0"/>
              </a:spcBef>
              <a:spcAft>
                <a:spcPts val="0"/>
              </a:spcAft>
              <a:buClr>
                <a:schemeClr val="dk1"/>
              </a:buClr>
              <a:buSzPts val="990"/>
              <a:buFont typeface="Arial"/>
              <a:buNone/>
            </a:pPr>
            <a:r>
              <a:rPr lang="en" sz="8444">
                <a:solidFill>
                  <a:srgbClr val="1C4587"/>
                </a:solidFill>
                <a:latin typeface="Times"/>
                <a:ea typeface="Times"/>
                <a:cs typeface="Times"/>
                <a:sym typeface="Times"/>
              </a:rPr>
              <a:t>Analyzing Markets Data</a:t>
            </a:r>
            <a:endParaRPr sz="8444">
              <a:solidFill>
                <a:srgbClr val="1C4587"/>
              </a:solidFill>
              <a:latin typeface="Times"/>
              <a:ea typeface="Times"/>
              <a:cs typeface="Times"/>
              <a:sym typeface="Times"/>
            </a:endParaRPr>
          </a:p>
          <a:p>
            <a:pPr marL="0" lvl="0" indent="0" algn="l" rtl="0">
              <a:spcBef>
                <a:spcPts val="0"/>
              </a:spcBef>
              <a:spcAft>
                <a:spcPts val="0"/>
              </a:spcAft>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Stock Market (S&amp;P 500)</a:t>
            </a:r>
            <a:endParaRPr sz="4000">
              <a:solidFill>
                <a:srgbClr val="1C4587"/>
              </a:solidFill>
              <a:latin typeface="Times"/>
              <a:ea typeface="Times"/>
              <a:cs typeface="Times"/>
              <a:sym typeface="Times"/>
            </a:endParaRPr>
          </a:p>
          <a:p>
            <a:pPr marL="0" lvl="0" indent="0" algn="l" rtl="0">
              <a:spcBef>
                <a:spcPts val="0"/>
              </a:spcBef>
              <a:spcAft>
                <a:spcPts val="0"/>
              </a:spcAft>
              <a:buNone/>
            </a:pPr>
            <a:endParaRPr/>
          </a:p>
        </p:txBody>
      </p:sp>
      <p:pic>
        <p:nvPicPr>
          <p:cNvPr id="139" name="Google Shape;139;p27"/>
          <p:cNvPicPr preferRelativeResize="0"/>
          <p:nvPr/>
        </p:nvPicPr>
        <p:blipFill rotWithShape="1">
          <a:blip r:embed="rId3">
            <a:alphaModFix/>
          </a:blip>
          <a:srcRect b="50246"/>
          <a:stretch/>
        </p:blipFill>
        <p:spPr>
          <a:xfrm>
            <a:off x="2207809" y="1115100"/>
            <a:ext cx="4728376" cy="364665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pic>
        <p:nvPicPr>
          <p:cNvPr id="144" name="Google Shape;144;p28"/>
          <p:cNvPicPr preferRelativeResize="0"/>
          <p:nvPr/>
        </p:nvPicPr>
        <p:blipFill rotWithShape="1">
          <a:blip r:embed="rId3">
            <a:alphaModFix/>
          </a:blip>
          <a:srcRect t="50241"/>
          <a:stretch/>
        </p:blipFill>
        <p:spPr>
          <a:xfrm>
            <a:off x="757500" y="466750"/>
            <a:ext cx="7629001" cy="428469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150" name="Google Shape;150;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51" name="Google Shape;151;p29"/>
          <p:cNvPicPr preferRelativeResize="0"/>
          <p:nvPr/>
        </p:nvPicPr>
        <p:blipFill>
          <a:blip r:embed="rId3">
            <a:alphaModFix/>
          </a:blip>
          <a:stretch>
            <a:fillRect/>
          </a:stretch>
        </p:blipFill>
        <p:spPr>
          <a:xfrm>
            <a:off x="257175" y="257175"/>
            <a:ext cx="8629650" cy="46291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rgbClr val="1C4587"/>
                </a:solidFill>
                <a:latin typeface="Times"/>
                <a:ea typeface="Times"/>
                <a:cs typeface="Times"/>
                <a:sym typeface="Times"/>
              </a:rPr>
              <a:t>Treasury Yield Curve</a:t>
            </a:r>
            <a:endParaRPr sz="4000"/>
          </a:p>
        </p:txBody>
      </p:sp>
      <p:pic>
        <p:nvPicPr>
          <p:cNvPr id="157" name="Google Shape;157;p30"/>
          <p:cNvPicPr preferRelativeResize="0"/>
          <p:nvPr/>
        </p:nvPicPr>
        <p:blipFill>
          <a:blip r:embed="rId3">
            <a:alphaModFix/>
          </a:blip>
          <a:stretch>
            <a:fillRect/>
          </a:stretch>
        </p:blipFill>
        <p:spPr>
          <a:xfrm>
            <a:off x="2068100" y="1142125"/>
            <a:ext cx="5007792" cy="382097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4000">
                <a:solidFill>
                  <a:srgbClr val="1C4587"/>
                </a:solidFill>
                <a:latin typeface="Times"/>
                <a:ea typeface="Times"/>
                <a:cs typeface="Times"/>
                <a:sym typeface="Times"/>
              </a:rPr>
              <a:t>Stock Market Crash Data: Unemployment </a:t>
            </a:r>
            <a:endParaRPr sz="4000"/>
          </a:p>
        </p:txBody>
      </p:sp>
      <p:pic>
        <p:nvPicPr>
          <p:cNvPr id="163" name="Google Shape;163;p31"/>
          <p:cNvPicPr preferRelativeResize="0"/>
          <p:nvPr/>
        </p:nvPicPr>
        <p:blipFill>
          <a:blip r:embed="rId3">
            <a:alphaModFix/>
          </a:blip>
          <a:stretch>
            <a:fillRect/>
          </a:stretch>
        </p:blipFill>
        <p:spPr>
          <a:xfrm>
            <a:off x="1795350" y="1969650"/>
            <a:ext cx="6388050" cy="311480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fontScale="90000"/>
          </a:bodyPr>
          <a:lstStyle/>
          <a:p>
            <a:pPr marL="0" lvl="0" indent="0" algn="ctr" rtl="0">
              <a:spcBef>
                <a:spcPts val="0"/>
              </a:spcBef>
              <a:spcAft>
                <a:spcPts val="0"/>
              </a:spcAft>
              <a:buClr>
                <a:schemeClr val="dk1"/>
              </a:buClr>
              <a:buSzPts val="990"/>
              <a:buFont typeface="Arial"/>
              <a:buNone/>
            </a:pPr>
            <a:r>
              <a:rPr lang="en" sz="6000">
                <a:solidFill>
                  <a:srgbClr val="980000"/>
                </a:solidFill>
                <a:latin typeface="Times"/>
                <a:ea typeface="Times"/>
                <a:cs typeface="Times"/>
                <a:sym typeface="Times"/>
              </a:rPr>
              <a:t>FINAL PRESENTATION</a:t>
            </a:r>
            <a:endParaRPr sz="6000">
              <a:solidFill>
                <a:srgbClr val="980000"/>
              </a:solidFill>
              <a:latin typeface="Times"/>
              <a:ea typeface="Times"/>
              <a:cs typeface="Times"/>
              <a:sym typeface="Times"/>
            </a:endParaRPr>
          </a:p>
          <a:p>
            <a:pPr marL="0" lvl="0" indent="0" algn="l" rtl="0">
              <a:spcBef>
                <a:spcPts val="0"/>
              </a:spcBef>
              <a:spcAft>
                <a:spcPts val="0"/>
              </a:spcAft>
              <a:buClr>
                <a:schemeClr val="dk1"/>
              </a:buClr>
              <a:buSzPts val="990"/>
              <a:buFont typeface="Arial"/>
              <a:buNone/>
            </a:pPr>
            <a:endParaRPr sz="6000">
              <a:solidFill>
                <a:srgbClr val="980000"/>
              </a:solidFill>
              <a:latin typeface="Times"/>
              <a:ea typeface="Times"/>
              <a:cs typeface="Times"/>
              <a:sym typeface="Times"/>
            </a:endParaRPr>
          </a:p>
          <a:p>
            <a:pPr marL="0" lvl="0" indent="0" algn="ctr" rtl="0">
              <a:spcBef>
                <a:spcPts val="0"/>
              </a:spcBef>
              <a:spcAft>
                <a:spcPts val="0"/>
              </a:spcAft>
              <a:buClr>
                <a:schemeClr val="dk1"/>
              </a:buClr>
              <a:buSzPts val="990"/>
              <a:buFont typeface="Arial"/>
              <a:buNone/>
            </a:pPr>
            <a:r>
              <a:rPr lang="en" sz="6000" b="1">
                <a:solidFill>
                  <a:srgbClr val="980000"/>
                </a:solidFill>
                <a:latin typeface="Times"/>
                <a:ea typeface="Times"/>
                <a:cs typeface="Times"/>
                <a:sym typeface="Times"/>
              </a:rPr>
              <a:t>ASSET BUBBLE</a:t>
            </a:r>
            <a:endParaRPr/>
          </a:p>
        </p:txBody>
      </p:sp>
      <p:sp>
        <p:nvSpPr>
          <p:cNvPr id="61" name="Google Shape;61;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7"/>
        <p:cNvGrpSpPr/>
        <p:nvPr/>
      </p:nvGrpSpPr>
      <p:grpSpPr>
        <a:xfrm>
          <a:off x="0" y="0"/>
          <a:ext cx="0" cy="0"/>
          <a:chOff x="0" y="0"/>
          <a:chExt cx="0" cy="0"/>
        </a:xfrm>
      </p:grpSpPr>
      <p:sp>
        <p:nvSpPr>
          <p:cNvPr id="168" name="Google Shape;168;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Other Trackers</a:t>
            </a:r>
            <a:endParaRPr/>
          </a:p>
        </p:txBody>
      </p:sp>
      <p:sp>
        <p:nvSpPr>
          <p:cNvPr id="169" name="Google Shape;169;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400050" algn="l" rtl="0">
              <a:spcBef>
                <a:spcPts val="0"/>
              </a:spcBef>
              <a:spcAft>
                <a:spcPts val="0"/>
              </a:spcAft>
              <a:buClr>
                <a:srgbClr val="31333F"/>
              </a:buClr>
              <a:buSzPts val="2700"/>
              <a:buChar char="●"/>
            </a:pPr>
            <a:r>
              <a:rPr lang="en" sz="2700">
                <a:solidFill>
                  <a:srgbClr val="31333F"/>
                </a:solidFill>
              </a:rPr>
              <a:t>NFIB Small Business Optimism Index</a:t>
            </a:r>
            <a:endParaRPr sz="2700">
              <a:solidFill>
                <a:srgbClr val="31333F"/>
              </a:solidFill>
            </a:endParaRPr>
          </a:p>
          <a:p>
            <a:pPr marL="457200" lvl="0" indent="-400050" algn="l" rtl="0">
              <a:spcBef>
                <a:spcPts val="0"/>
              </a:spcBef>
              <a:spcAft>
                <a:spcPts val="0"/>
              </a:spcAft>
              <a:buClr>
                <a:srgbClr val="31333F"/>
              </a:buClr>
              <a:buSzPts val="2700"/>
              <a:buChar char="●"/>
            </a:pPr>
            <a:r>
              <a:rPr lang="en" sz="2700">
                <a:solidFill>
                  <a:srgbClr val="31333F"/>
                </a:solidFill>
              </a:rPr>
              <a:t>Housing Market Data</a:t>
            </a:r>
            <a:endParaRPr sz="2700">
              <a:solidFill>
                <a:srgbClr val="31333F"/>
              </a:solidFill>
            </a:endParaRPr>
          </a:p>
          <a:p>
            <a:pPr marL="457200" lvl="0" indent="-400050" algn="l" rtl="0">
              <a:spcBef>
                <a:spcPts val="0"/>
              </a:spcBef>
              <a:spcAft>
                <a:spcPts val="0"/>
              </a:spcAft>
              <a:buClr>
                <a:srgbClr val="31333F"/>
              </a:buClr>
              <a:buSzPts val="2700"/>
              <a:buChar char="●"/>
            </a:pPr>
            <a:r>
              <a:rPr lang="en" sz="2700">
                <a:solidFill>
                  <a:srgbClr val="31333F"/>
                </a:solidFill>
              </a:rPr>
              <a:t>NAHB Home Builders Index</a:t>
            </a:r>
            <a:endParaRPr sz="2700">
              <a:solidFill>
                <a:srgbClr val="31333F"/>
              </a:solidFill>
            </a:endParaRPr>
          </a:p>
          <a:p>
            <a:pPr marL="457200" lvl="0" indent="-400050" algn="l" rtl="0">
              <a:spcBef>
                <a:spcPts val="0"/>
              </a:spcBef>
              <a:spcAft>
                <a:spcPts val="0"/>
              </a:spcAft>
              <a:buClr>
                <a:srgbClr val="31333F"/>
              </a:buClr>
              <a:buSzPts val="2700"/>
              <a:buChar char="●"/>
            </a:pPr>
            <a:r>
              <a:rPr lang="en" sz="2700">
                <a:solidFill>
                  <a:srgbClr val="31333F"/>
                </a:solidFill>
              </a:rPr>
              <a:t>P/E Ratio</a:t>
            </a:r>
            <a:endParaRPr sz="2700">
              <a:solidFill>
                <a:srgbClr val="31333F"/>
              </a:solidFill>
            </a:endParaRPr>
          </a:p>
          <a:p>
            <a:pPr marL="457200" lvl="0" indent="-400050" algn="l" rtl="0">
              <a:spcBef>
                <a:spcPts val="0"/>
              </a:spcBef>
              <a:spcAft>
                <a:spcPts val="0"/>
              </a:spcAft>
              <a:buClr>
                <a:srgbClr val="31333F"/>
              </a:buClr>
              <a:buSzPts val="2700"/>
              <a:buChar char="●"/>
            </a:pPr>
            <a:r>
              <a:rPr lang="en" sz="2700">
                <a:solidFill>
                  <a:srgbClr val="31333F"/>
                </a:solidFill>
              </a:rPr>
              <a:t>Debt-to-Equity Ratio</a:t>
            </a:r>
            <a:endParaRPr sz="2700">
              <a:solidFill>
                <a:srgbClr val="31333F"/>
              </a:solidFill>
            </a:endParaRPr>
          </a:p>
          <a:p>
            <a:pPr marL="457200" lvl="0" indent="-400050" algn="l" rtl="0">
              <a:spcBef>
                <a:spcPts val="0"/>
              </a:spcBef>
              <a:spcAft>
                <a:spcPts val="0"/>
              </a:spcAft>
              <a:buClr>
                <a:srgbClr val="31333F"/>
              </a:buClr>
              <a:buSzPts val="2700"/>
              <a:buChar char="●"/>
            </a:pPr>
            <a:r>
              <a:rPr lang="en" sz="2700">
                <a:solidFill>
                  <a:srgbClr val="31333F"/>
                </a:solidFill>
              </a:rPr>
              <a:t>EPS</a:t>
            </a:r>
            <a:endParaRPr sz="2700">
              <a:solidFill>
                <a:srgbClr val="31333F"/>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4000">
                <a:solidFill>
                  <a:srgbClr val="1C4587"/>
                </a:solidFill>
                <a:latin typeface="Times"/>
                <a:ea typeface="Times"/>
                <a:cs typeface="Times"/>
                <a:sym typeface="Times"/>
              </a:rPr>
              <a:t>Finance Modeling Approaches</a:t>
            </a:r>
            <a:endParaRPr sz="4000"/>
          </a:p>
        </p:txBody>
      </p:sp>
      <p:sp>
        <p:nvSpPr>
          <p:cNvPr id="175" name="Google Shape;175;p33"/>
          <p:cNvSpPr txBox="1"/>
          <p:nvPr/>
        </p:nvSpPr>
        <p:spPr>
          <a:xfrm>
            <a:off x="690775" y="1390900"/>
            <a:ext cx="7878600" cy="3740400"/>
          </a:xfrm>
          <a:prstGeom prst="rect">
            <a:avLst/>
          </a:prstGeom>
          <a:noFill/>
          <a:ln>
            <a:noFill/>
          </a:ln>
        </p:spPr>
        <p:txBody>
          <a:bodyPr spcFirstLastPara="1" wrap="square" lIns="91425" tIns="91425" rIns="91425" bIns="91425" anchor="t" anchorCtr="0">
            <a:spAutoFit/>
          </a:bodyPr>
          <a:lstStyle/>
          <a:p>
            <a:pPr marL="457200" lvl="0" indent="-406400" algn="l" rtl="0">
              <a:spcBef>
                <a:spcPts val="0"/>
              </a:spcBef>
              <a:spcAft>
                <a:spcPts val="0"/>
              </a:spcAft>
              <a:buClr>
                <a:schemeClr val="dk1"/>
              </a:buClr>
              <a:buSzPts val="2800"/>
              <a:buAutoNum type="arabicPeriod"/>
            </a:pPr>
            <a:r>
              <a:rPr lang="en" sz="2700">
                <a:solidFill>
                  <a:srgbClr val="31333F"/>
                </a:solidFill>
              </a:rPr>
              <a:t>Probabilistic</a:t>
            </a:r>
            <a:endParaRPr sz="2700">
              <a:solidFill>
                <a:srgbClr val="31333F"/>
              </a:solidFill>
            </a:endParaRPr>
          </a:p>
          <a:p>
            <a:pPr marL="457200" lvl="0" indent="-400050" algn="l" rtl="0">
              <a:spcBef>
                <a:spcPts val="0"/>
              </a:spcBef>
              <a:spcAft>
                <a:spcPts val="0"/>
              </a:spcAft>
              <a:buClr>
                <a:srgbClr val="31333F"/>
              </a:buClr>
              <a:buSzPts val="2700"/>
              <a:buAutoNum type="arabicPeriod"/>
            </a:pPr>
            <a:r>
              <a:rPr lang="en" sz="2700">
                <a:solidFill>
                  <a:srgbClr val="31333F"/>
                </a:solidFill>
              </a:rPr>
              <a:t>Deterministic</a:t>
            </a:r>
            <a:endParaRPr sz="2700">
              <a:solidFill>
                <a:srgbClr val="31333F"/>
              </a:solidFill>
            </a:endParaRPr>
          </a:p>
          <a:p>
            <a:pPr marL="457200" lvl="0" indent="-400050" algn="l" rtl="0">
              <a:spcBef>
                <a:spcPts val="0"/>
              </a:spcBef>
              <a:spcAft>
                <a:spcPts val="0"/>
              </a:spcAft>
              <a:buClr>
                <a:srgbClr val="31333F"/>
              </a:buClr>
              <a:buSzPts val="2700"/>
              <a:buAutoNum type="arabicPeriod"/>
            </a:pPr>
            <a:r>
              <a:rPr lang="en" sz="2700">
                <a:solidFill>
                  <a:srgbClr val="31333F"/>
                </a:solidFill>
              </a:rPr>
              <a:t>Discrete Difference Equations</a:t>
            </a:r>
            <a:endParaRPr sz="2700">
              <a:solidFill>
                <a:srgbClr val="31333F"/>
              </a:solidFill>
            </a:endParaRPr>
          </a:p>
          <a:p>
            <a:pPr marL="457200" lvl="0" indent="-400050" algn="l" rtl="0">
              <a:spcBef>
                <a:spcPts val="0"/>
              </a:spcBef>
              <a:spcAft>
                <a:spcPts val="0"/>
              </a:spcAft>
              <a:buClr>
                <a:srgbClr val="31333F"/>
              </a:buClr>
              <a:buSzPts val="2700"/>
              <a:buAutoNum type="arabicPeriod"/>
            </a:pPr>
            <a:r>
              <a:rPr lang="en" sz="2700">
                <a:solidFill>
                  <a:srgbClr val="31333F"/>
                </a:solidFill>
              </a:rPr>
              <a:t>Continuous Difference Equations</a:t>
            </a:r>
            <a:endParaRPr sz="2700">
              <a:solidFill>
                <a:srgbClr val="31333F"/>
              </a:solidFill>
            </a:endParaRPr>
          </a:p>
          <a:p>
            <a:pPr marL="914400" lvl="1" indent="-400050" algn="l" rtl="0">
              <a:spcBef>
                <a:spcPts val="0"/>
              </a:spcBef>
              <a:spcAft>
                <a:spcPts val="0"/>
              </a:spcAft>
              <a:buClr>
                <a:srgbClr val="31333F"/>
              </a:buClr>
              <a:buSzPts val="2700"/>
              <a:buAutoNum type="alphaLcPeriod"/>
            </a:pPr>
            <a:r>
              <a:rPr lang="en" sz="2700">
                <a:solidFill>
                  <a:srgbClr val="31333F"/>
                </a:solidFill>
              </a:rPr>
              <a:t>Simulations</a:t>
            </a:r>
            <a:endParaRPr sz="2700">
              <a:solidFill>
                <a:srgbClr val="31333F"/>
              </a:solidFill>
            </a:endParaRPr>
          </a:p>
          <a:p>
            <a:pPr marL="914400" lvl="1" indent="-400050" algn="l" rtl="0">
              <a:spcBef>
                <a:spcPts val="0"/>
              </a:spcBef>
              <a:spcAft>
                <a:spcPts val="0"/>
              </a:spcAft>
              <a:buClr>
                <a:srgbClr val="31333F"/>
              </a:buClr>
              <a:buSzPts val="2700"/>
              <a:buAutoNum type="alphaLcPeriod"/>
            </a:pPr>
            <a:r>
              <a:rPr lang="en" sz="2700">
                <a:solidFill>
                  <a:srgbClr val="31333F"/>
                </a:solidFill>
              </a:rPr>
              <a:t>Approximations</a:t>
            </a:r>
            <a:endParaRPr sz="2700">
              <a:solidFill>
                <a:srgbClr val="31333F"/>
              </a:solidFill>
            </a:endParaRPr>
          </a:p>
          <a:p>
            <a:pPr marL="914400" lvl="1" indent="-400050" algn="l" rtl="0">
              <a:spcBef>
                <a:spcPts val="0"/>
              </a:spcBef>
              <a:spcAft>
                <a:spcPts val="0"/>
              </a:spcAft>
              <a:buClr>
                <a:srgbClr val="31333F"/>
              </a:buClr>
              <a:buSzPts val="2700"/>
              <a:buAutoNum type="alphaLcPeriod"/>
            </a:pPr>
            <a:r>
              <a:rPr lang="en" sz="2700">
                <a:solidFill>
                  <a:srgbClr val="31333F"/>
                </a:solidFill>
              </a:rPr>
              <a:t>Asymptotic Analysis</a:t>
            </a:r>
            <a:endParaRPr sz="2700">
              <a:solidFill>
                <a:srgbClr val="31333F"/>
              </a:solidFill>
            </a:endParaRPr>
          </a:p>
          <a:p>
            <a:pPr marL="914400" lvl="1" indent="-400050" algn="l" rtl="0">
              <a:spcBef>
                <a:spcPts val="0"/>
              </a:spcBef>
              <a:spcAft>
                <a:spcPts val="0"/>
              </a:spcAft>
              <a:buClr>
                <a:srgbClr val="31333F"/>
              </a:buClr>
              <a:buSzPts val="2700"/>
              <a:buAutoNum type="alphaLcPeriod"/>
            </a:pPr>
            <a:r>
              <a:rPr lang="en" sz="2700">
                <a:solidFill>
                  <a:srgbClr val="31333F"/>
                </a:solidFill>
              </a:rPr>
              <a:t>Green’s Function</a:t>
            </a:r>
            <a:endParaRPr sz="2700">
              <a:solidFill>
                <a:srgbClr val="31333F"/>
              </a:solidFill>
            </a:endParaRPr>
          </a:p>
          <a:p>
            <a:pPr marL="0" lvl="0" indent="0" algn="l" rtl="0">
              <a:spcBef>
                <a:spcPts val="0"/>
              </a:spcBef>
              <a:spcAft>
                <a:spcPts val="0"/>
              </a:spcAft>
              <a:buNone/>
            </a:pP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7200">
                <a:solidFill>
                  <a:srgbClr val="1C4587"/>
                </a:solidFill>
                <a:latin typeface="Times"/>
                <a:ea typeface="Times"/>
                <a:cs typeface="Times"/>
                <a:sym typeface="Times"/>
              </a:rPr>
              <a:t>Indicators of </a:t>
            </a:r>
            <a:endParaRPr sz="7200">
              <a:solidFill>
                <a:srgbClr val="1C4587"/>
              </a:solidFill>
              <a:latin typeface="Times"/>
              <a:ea typeface="Times"/>
              <a:cs typeface="Times"/>
              <a:sym typeface="Times"/>
            </a:endParaRPr>
          </a:p>
          <a:p>
            <a:pPr marL="0" lvl="0" indent="0" algn="l" rtl="0">
              <a:spcBef>
                <a:spcPts val="0"/>
              </a:spcBef>
              <a:spcAft>
                <a:spcPts val="0"/>
              </a:spcAft>
              <a:buClr>
                <a:schemeClr val="dk1"/>
              </a:buClr>
              <a:buSzPts val="990"/>
              <a:buFont typeface="Arial"/>
              <a:buNone/>
            </a:pPr>
            <a:r>
              <a:rPr lang="en" sz="7200">
                <a:solidFill>
                  <a:srgbClr val="1C4587"/>
                </a:solidFill>
                <a:latin typeface="Times"/>
                <a:ea typeface="Times"/>
                <a:cs typeface="Times"/>
                <a:sym typeface="Times"/>
              </a:rPr>
              <a:t>Asset Bubble</a:t>
            </a:r>
            <a:endParaRPr sz="6030">
              <a:solidFill>
                <a:srgbClr val="31333F"/>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35"/>
          <p:cNvSpPr txBox="1">
            <a:spLocks noGrp="1"/>
          </p:cNvSpPr>
          <p:nvPr>
            <p:ph type="title"/>
          </p:nvPr>
        </p:nvSpPr>
        <p:spPr>
          <a:xfrm>
            <a:off x="311700" y="2116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ts val="891"/>
              <a:buFont typeface="Arial"/>
              <a:buNone/>
            </a:pPr>
            <a:r>
              <a:rPr lang="en" sz="4000">
                <a:solidFill>
                  <a:srgbClr val="1C4587"/>
                </a:solidFill>
                <a:latin typeface="Times"/>
                <a:ea typeface="Times"/>
                <a:cs typeface="Times"/>
                <a:sym typeface="Times"/>
              </a:rPr>
              <a:t>Prolonged Dovish Monetary Policy</a:t>
            </a:r>
            <a:endParaRPr/>
          </a:p>
        </p:txBody>
      </p:sp>
      <p:sp>
        <p:nvSpPr>
          <p:cNvPr id="186" name="Google Shape;186;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7" name="Google Shape;187;p35"/>
          <p:cNvPicPr preferRelativeResize="0"/>
          <p:nvPr/>
        </p:nvPicPr>
        <p:blipFill>
          <a:blip r:embed="rId3">
            <a:alphaModFix/>
          </a:blip>
          <a:stretch>
            <a:fillRect/>
          </a:stretch>
        </p:blipFill>
        <p:spPr>
          <a:xfrm>
            <a:off x="252038" y="914800"/>
            <a:ext cx="8639923" cy="399165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91"/>
        <p:cNvGrpSpPr/>
        <p:nvPr/>
      </p:nvGrpSpPr>
      <p:grpSpPr>
        <a:xfrm>
          <a:off x="0" y="0"/>
          <a:ext cx="0" cy="0"/>
          <a:chOff x="0" y="0"/>
          <a:chExt cx="0" cy="0"/>
        </a:xfrm>
      </p:grpSpPr>
      <p:sp>
        <p:nvSpPr>
          <p:cNvPr id="192" name="Google Shape;192;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ts val="891"/>
              <a:buFont typeface="Arial"/>
              <a:buNone/>
            </a:pPr>
            <a:r>
              <a:rPr lang="en" sz="4000">
                <a:solidFill>
                  <a:srgbClr val="1C4587"/>
                </a:solidFill>
                <a:latin typeface="Times"/>
                <a:ea typeface="Times"/>
                <a:cs typeface="Times"/>
                <a:sym typeface="Times"/>
              </a:rPr>
              <a:t>High Cyclically Adjusted Price-to-Earnings Ratio (CAPE Ratio)</a:t>
            </a:r>
            <a:endParaRPr/>
          </a:p>
        </p:txBody>
      </p:sp>
      <p:sp>
        <p:nvSpPr>
          <p:cNvPr id="193" name="Google Shape;193;p36"/>
          <p:cNvSpPr txBox="1">
            <a:spLocks noGrp="1"/>
          </p:cNvSpPr>
          <p:nvPr>
            <p:ph type="body" idx="1"/>
          </p:nvPr>
        </p:nvSpPr>
        <p:spPr>
          <a:xfrm>
            <a:off x="311700" y="1698950"/>
            <a:ext cx="8520600" cy="2869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200">
                <a:solidFill>
                  <a:srgbClr val="31333F"/>
                </a:solidFill>
              </a:rPr>
              <a:t>Some use the CAPE ratio to determine whether the markets as a whole are undervalued, in which case they should go higher, or overvalued, which suggests they're headed for a crash. The CAPE ratio for the S&amp;P 500 Index at the end of January 2021 stood at 33.74.</a:t>
            </a:r>
            <a:endParaRPr sz="28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Rising Inflation</a:t>
            </a:r>
            <a:endParaRPr/>
          </a:p>
        </p:txBody>
      </p:sp>
      <p:sp>
        <p:nvSpPr>
          <p:cNvPr id="199" name="Google Shape;199;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0" name="Google Shape;200;p37"/>
          <p:cNvPicPr preferRelativeResize="0"/>
          <p:nvPr/>
        </p:nvPicPr>
        <p:blipFill rotWithShape="1">
          <a:blip r:embed="rId3">
            <a:alphaModFix/>
          </a:blip>
          <a:srcRect t="2143"/>
          <a:stretch/>
        </p:blipFill>
        <p:spPr>
          <a:xfrm>
            <a:off x="848400" y="1204200"/>
            <a:ext cx="7447200" cy="371525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8"/>
          <p:cNvSpPr txBox="1">
            <a:spLocks noGrp="1"/>
          </p:cNvSpPr>
          <p:nvPr>
            <p:ph type="title"/>
          </p:nvPr>
        </p:nvSpPr>
        <p:spPr>
          <a:xfrm>
            <a:off x="311700" y="1743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Buffet Indicator</a:t>
            </a:r>
            <a:endParaRPr/>
          </a:p>
        </p:txBody>
      </p:sp>
      <p:sp>
        <p:nvSpPr>
          <p:cNvPr id="206" name="Google Shape;206;p3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7" name="Google Shape;207;p38"/>
          <p:cNvPicPr preferRelativeResize="0"/>
          <p:nvPr/>
        </p:nvPicPr>
        <p:blipFill>
          <a:blip r:embed="rId3">
            <a:alphaModFix/>
          </a:blip>
          <a:stretch>
            <a:fillRect/>
          </a:stretch>
        </p:blipFill>
        <p:spPr>
          <a:xfrm>
            <a:off x="79350" y="827513"/>
            <a:ext cx="8985298" cy="40663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Final Framework</a:t>
            </a:r>
            <a:endParaRPr/>
          </a:p>
        </p:txBody>
      </p:sp>
      <p:pic>
        <p:nvPicPr>
          <p:cNvPr id="213" name="Google Shape;213;p39"/>
          <p:cNvPicPr preferRelativeResize="0"/>
          <p:nvPr/>
        </p:nvPicPr>
        <p:blipFill rotWithShape="1">
          <a:blip r:embed="rId3">
            <a:alphaModFix/>
          </a:blip>
          <a:srcRect t="3268" r="5624" b="12704"/>
          <a:stretch/>
        </p:blipFill>
        <p:spPr>
          <a:xfrm>
            <a:off x="1753800" y="1446900"/>
            <a:ext cx="5636400" cy="33512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40"/>
          <p:cNvSpPr txBox="1">
            <a:spLocks noGrp="1"/>
          </p:cNvSpPr>
          <p:nvPr>
            <p:ph type="title"/>
          </p:nvPr>
        </p:nvSpPr>
        <p:spPr>
          <a:xfrm>
            <a:off x="311700" y="4543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4400">
                <a:solidFill>
                  <a:srgbClr val="1C4587"/>
                </a:solidFill>
                <a:latin typeface="Times"/>
                <a:ea typeface="Times"/>
                <a:cs typeface="Times"/>
                <a:sym typeface="Times"/>
              </a:rPr>
              <a:t>2002 DotCom Bubble</a:t>
            </a:r>
            <a:endParaRPr sz="4400">
              <a:solidFill>
                <a:srgbClr val="1C4587"/>
              </a:solidFill>
              <a:latin typeface="Times"/>
              <a:ea typeface="Times"/>
              <a:cs typeface="Times"/>
              <a:sym typeface="Times"/>
            </a:endParaRPr>
          </a:p>
        </p:txBody>
      </p:sp>
      <p:sp>
        <p:nvSpPr>
          <p:cNvPr id="219" name="Google Shape;219;p4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3400">
                <a:solidFill>
                  <a:srgbClr val="1C4587"/>
                </a:solidFill>
                <a:latin typeface="Times"/>
                <a:ea typeface="Times"/>
                <a:cs typeface="Times"/>
                <a:sym typeface="Times"/>
              </a:rPr>
              <a:t>Factors:</a:t>
            </a:r>
            <a:r>
              <a:rPr lang="en" sz="4900">
                <a:solidFill>
                  <a:srgbClr val="1C4587"/>
                </a:solidFill>
                <a:latin typeface="Times"/>
                <a:ea typeface="Times"/>
                <a:cs typeface="Times"/>
                <a:sym typeface="Times"/>
              </a:rPr>
              <a:t> </a:t>
            </a:r>
            <a:endParaRPr sz="4900">
              <a:solidFill>
                <a:srgbClr val="1C4587"/>
              </a:solidFill>
              <a:latin typeface="Times"/>
              <a:ea typeface="Times"/>
              <a:cs typeface="Times"/>
              <a:sym typeface="Times"/>
            </a:endParaRPr>
          </a:p>
          <a:p>
            <a:pPr marL="457200" lvl="0" indent="-406400" algn="l" rtl="0">
              <a:lnSpc>
                <a:spcPct val="100000"/>
              </a:lnSpc>
              <a:spcBef>
                <a:spcPts val="0"/>
              </a:spcBef>
              <a:spcAft>
                <a:spcPts val="0"/>
              </a:spcAft>
              <a:buClr>
                <a:srgbClr val="1C4587"/>
              </a:buClr>
              <a:buSzPts val="2800"/>
              <a:buFont typeface="Times"/>
              <a:buChar char="●"/>
            </a:pPr>
            <a:r>
              <a:rPr lang="en" sz="2800">
                <a:solidFill>
                  <a:srgbClr val="1C4587"/>
                </a:solidFill>
                <a:latin typeface="Times"/>
                <a:ea typeface="Times"/>
                <a:cs typeface="Times"/>
                <a:sym typeface="Times"/>
              </a:rPr>
              <a:t>Speculation of Crash</a:t>
            </a:r>
            <a:endParaRPr sz="2800">
              <a:solidFill>
                <a:srgbClr val="1C4587"/>
              </a:solidFill>
              <a:latin typeface="Times"/>
              <a:ea typeface="Times"/>
              <a:cs typeface="Times"/>
              <a:sym typeface="Times"/>
            </a:endParaRPr>
          </a:p>
          <a:p>
            <a:pPr marL="457200" lvl="0" indent="-406400" algn="l" rtl="0">
              <a:lnSpc>
                <a:spcPct val="100000"/>
              </a:lnSpc>
              <a:spcBef>
                <a:spcPts val="0"/>
              </a:spcBef>
              <a:spcAft>
                <a:spcPts val="0"/>
              </a:spcAft>
              <a:buClr>
                <a:srgbClr val="1C4587"/>
              </a:buClr>
              <a:buSzPts val="2800"/>
              <a:buFont typeface="Times"/>
              <a:buChar char="●"/>
            </a:pPr>
            <a:r>
              <a:rPr lang="en" sz="2800">
                <a:solidFill>
                  <a:srgbClr val="1C4587"/>
                </a:solidFill>
                <a:latin typeface="Times"/>
                <a:ea typeface="Times"/>
                <a:cs typeface="Times"/>
                <a:sym typeface="Times"/>
              </a:rPr>
              <a:t>Investor Hype and Over-Evaluation</a:t>
            </a:r>
            <a:endParaRPr sz="2800">
              <a:solidFill>
                <a:srgbClr val="1C4587"/>
              </a:solidFill>
              <a:latin typeface="Times"/>
              <a:ea typeface="Times"/>
              <a:cs typeface="Times"/>
              <a:sym typeface="Times"/>
            </a:endParaRPr>
          </a:p>
          <a:p>
            <a:pPr marL="457200" lvl="0" indent="-406400" algn="l" rtl="0">
              <a:lnSpc>
                <a:spcPct val="100000"/>
              </a:lnSpc>
              <a:spcBef>
                <a:spcPts val="0"/>
              </a:spcBef>
              <a:spcAft>
                <a:spcPts val="0"/>
              </a:spcAft>
              <a:buClr>
                <a:srgbClr val="1C4587"/>
              </a:buClr>
              <a:buSzPts val="2800"/>
              <a:buFont typeface="Times"/>
              <a:buChar char="●"/>
            </a:pPr>
            <a:r>
              <a:rPr lang="en" sz="2800">
                <a:solidFill>
                  <a:srgbClr val="1C4587"/>
                </a:solidFill>
                <a:latin typeface="Times"/>
                <a:ea typeface="Times"/>
                <a:cs typeface="Times"/>
                <a:sym typeface="Times"/>
              </a:rPr>
              <a:t>Expert’s Opinion</a:t>
            </a:r>
            <a:endParaRPr sz="2800">
              <a:solidFill>
                <a:srgbClr val="1C4587"/>
              </a:solidFill>
              <a:latin typeface="Times"/>
              <a:ea typeface="Times"/>
              <a:cs typeface="Times"/>
              <a:sym typeface="Times"/>
            </a:endParaRPr>
          </a:p>
          <a:p>
            <a:pPr marL="457200" lvl="0" indent="-406400" algn="l" rtl="0">
              <a:lnSpc>
                <a:spcPct val="100000"/>
              </a:lnSpc>
              <a:spcBef>
                <a:spcPts val="0"/>
              </a:spcBef>
              <a:spcAft>
                <a:spcPts val="0"/>
              </a:spcAft>
              <a:buClr>
                <a:srgbClr val="1C4587"/>
              </a:buClr>
              <a:buSzPts val="2800"/>
              <a:buFont typeface="Times"/>
              <a:buChar char="●"/>
            </a:pPr>
            <a:r>
              <a:rPr lang="en" sz="2800">
                <a:solidFill>
                  <a:srgbClr val="1C4587"/>
                </a:solidFill>
                <a:latin typeface="Times"/>
                <a:ea typeface="Times"/>
                <a:cs typeface="Times"/>
                <a:sym typeface="Times"/>
              </a:rPr>
              <a:t>Taxpayers relief act of 1997</a:t>
            </a:r>
            <a:endParaRPr sz="2800">
              <a:solidFill>
                <a:srgbClr val="1C4587"/>
              </a:solidFill>
              <a:latin typeface="Times"/>
              <a:ea typeface="Times"/>
              <a:cs typeface="Times"/>
              <a:sym typeface="Times"/>
            </a:endParaRPr>
          </a:p>
          <a:p>
            <a:pPr marL="0" lvl="0" indent="0" algn="l" rtl="0">
              <a:lnSpc>
                <a:spcPct val="100000"/>
              </a:lnSpc>
              <a:spcBef>
                <a:spcPts val="0"/>
              </a:spcBef>
              <a:spcAft>
                <a:spcPts val="0"/>
              </a:spcAft>
              <a:buClr>
                <a:schemeClr val="dk1"/>
              </a:buClr>
              <a:buSzPts val="1100"/>
              <a:buFont typeface="Arial"/>
              <a:buNone/>
            </a:pPr>
            <a:endParaRPr sz="4000">
              <a:solidFill>
                <a:srgbClr val="1C4587"/>
              </a:solidFill>
              <a:latin typeface="Times"/>
              <a:ea typeface="Times"/>
              <a:cs typeface="Times"/>
              <a:sym typeface="Time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2008 Global Financial Crisis</a:t>
            </a:r>
            <a:endParaRPr/>
          </a:p>
        </p:txBody>
      </p:sp>
      <p:sp>
        <p:nvSpPr>
          <p:cNvPr id="225" name="Google Shape;225;p4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r>
              <a:rPr lang="en" sz="4000">
                <a:solidFill>
                  <a:srgbClr val="1C4587"/>
                </a:solidFill>
                <a:latin typeface="Times"/>
                <a:ea typeface="Times"/>
                <a:cs typeface="Times"/>
                <a:sym typeface="Times"/>
              </a:rPr>
              <a:t>Factors:</a:t>
            </a:r>
            <a:endParaRPr sz="4000">
              <a:solidFill>
                <a:srgbClr val="1C4587"/>
              </a:solidFill>
              <a:latin typeface="Times"/>
              <a:ea typeface="Times"/>
              <a:cs typeface="Times"/>
              <a:sym typeface="Times"/>
            </a:endParaRPr>
          </a:p>
          <a:p>
            <a:pPr marL="457200" lvl="0" indent="-400050" algn="l" rtl="0">
              <a:lnSpc>
                <a:spcPct val="100000"/>
              </a:lnSpc>
              <a:spcBef>
                <a:spcPts val="0"/>
              </a:spcBef>
              <a:spcAft>
                <a:spcPts val="0"/>
              </a:spcAft>
              <a:buClr>
                <a:srgbClr val="1C4587"/>
              </a:buClr>
              <a:buSzPts val="2700"/>
              <a:buFont typeface="Times"/>
              <a:buChar char="●"/>
            </a:pPr>
            <a:r>
              <a:rPr lang="en" sz="2700">
                <a:solidFill>
                  <a:srgbClr val="1C4587"/>
                </a:solidFill>
                <a:latin typeface="Times"/>
                <a:ea typeface="Times"/>
                <a:cs typeface="Times"/>
                <a:sym typeface="Times"/>
              </a:rPr>
              <a:t>Excessive Risk-Taking in favourable macro-economic environment.</a:t>
            </a:r>
            <a:endParaRPr sz="2700">
              <a:solidFill>
                <a:srgbClr val="1C4587"/>
              </a:solidFill>
              <a:latin typeface="Times"/>
              <a:ea typeface="Times"/>
              <a:cs typeface="Times"/>
              <a:sym typeface="Times"/>
            </a:endParaRPr>
          </a:p>
          <a:p>
            <a:pPr marL="457200" lvl="0" indent="-400050" algn="l" rtl="0">
              <a:lnSpc>
                <a:spcPct val="100000"/>
              </a:lnSpc>
              <a:spcBef>
                <a:spcPts val="0"/>
              </a:spcBef>
              <a:spcAft>
                <a:spcPts val="0"/>
              </a:spcAft>
              <a:buClr>
                <a:srgbClr val="1C4587"/>
              </a:buClr>
              <a:buSzPts val="2700"/>
              <a:buFont typeface="Times"/>
              <a:buChar char="●"/>
            </a:pPr>
            <a:r>
              <a:rPr lang="en" sz="2700">
                <a:solidFill>
                  <a:srgbClr val="1C4587"/>
                </a:solidFill>
                <a:latin typeface="Times"/>
                <a:ea typeface="Times"/>
                <a:cs typeface="Times"/>
                <a:sym typeface="Times"/>
              </a:rPr>
              <a:t>Increased borrowing by banks and investors.</a:t>
            </a:r>
            <a:endParaRPr sz="2700">
              <a:solidFill>
                <a:srgbClr val="1C4587"/>
              </a:solidFill>
              <a:latin typeface="Times"/>
              <a:ea typeface="Times"/>
              <a:cs typeface="Times"/>
              <a:sym typeface="Times"/>
            </a:endParaRPr>
          </a:p>
          <a:p>
            <a:pPr marL="457200" lvl="0" indent="-400050" algn="l" rtl="0">
              <a:lnSpc>
                <a:spcPct val="100000"/>
              </a:lnSpc>
              <a:spcBef>
                <a:spcPts val="0"/>
              </a:spcBef>
              <a:spcAft>
                <a:spcPts val="0"/>
              </a:spcAft>
              <a:buClr>
                <a:srgbClr val="1C4587"/>
              </a:buClr>
              <a:buSzPts val="2700"/>
              <a:buFont typeface="Times"/>
              <a:buChar char="●"/>
            </a:pPr>
            <a:r>
              <a:rPr lang="en" sz="2700">
                <a:solidFill>
                  <a:srgbClr val="1C4587"/>
                </a:solidFill>
                <a:latin typeface="Times"/>
                <a:ea typeface="Times"/>
                <a:cs typeface="Times"/>
                <a:sym typeface="Times"/>
              </a:rPr>
              <a:t>Regulation and Policy Errors.</a:t>
            </a:r>
            <a:endParaRPr sz="2700">
              <a:solidFill>
                <a:srgbClr val="1C4587"/>
              </a:solidFill>
              <a:latin typeface="Times"/>
              <a:ea typeface="Times"/>
              <a:cs typeface="Times"/>
              <a:sym typeface="Time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311700" y="4170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5111">
                <a:solidFill>
                  <a:srgbClr val="073763"/>
                </a:solidFill>
                <a:latin typeface="Times"/>
                <a:ea typeface="Times"/>
                <a:cs typeface="Times"/>
                <a:sym typeface="Times"/>
              </a:rPr>
              <a:t>Approaches</a:t>
            </a:r>
            <a:endParaRPr sz="5111">
              <a:solidFill>
                <a:srgbClr val="073763"/>
              </a:solidFill>
              <a:latin typeface="Times"/>
              <a:ea typeface="Times"/>
              <a:cs typeface="Times"/>
              <a:sym typeface="Times"/>
            </a:endParaRPr>
          </a:p>
        </p:txBody>
      </p:sp>
      <p:cxnSp>
        <p:nvCxnSpPr>
          <p:cNvPr id="67" name="Google Shape;67;p15"/>
          <p:cNvCxnSpPr>
            <a:stCxn id="68" idx="2"/>
            <a:endCxn id="69" idx="1"/>
          </p:cNvCxnSpPr>
          <p:nvPr/>
        </p:nvCxnSpPr>
        <p:spPr>
          <a:xfrm>
            <a:off x="2836950" y="2945125"/>
            <a:ext cx="2881200" cy="600"/>
          </a:xfrm>
          <a:prstGeom prst="bentConnector3">
            <a:avLst>
              <a:gd name="adj1" fmla="val 49998"/>
            </a:avLst>
          </a:prstGeom>
          <a:noFill/>
          <a:ln w="9525" cap="flat" cmpd="sng">
            <a:solidFill>
              <a:srgbClr val="C2C2C2"/>
            </a:solidFill>
            <a:prstDash val="solid"/>
            <a:round/>
            <a:headEnd type="none" w="sm" len="sm"/>
            <a:tailEnd type="none" w="sm" len="sm"/>
          </a:ln>
        </p:spPr>
      </p:cxnSp>
      <p:cxnSp>
        <p:nvCxnSpPr>
          <p:cNvPr id="70" name="Google Shape;70;p15"/>
          <p:cNvCxnSpPr>
            <a:endCxn id="71" idx="1"/>
          </p:cNvCxnSpPr>
          <p:nvPr/>
        </p:nvCxnSpPr>
        <p:spPr>
          <a:xfrm rot="10800000" flipH="1">
            <a:off x="2836850" y="1624524"/>
            <a:ext cx="2881200" cy="8646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68" name="Google Shape;68;p15"/>
          <p:cNvSpPr/>
          <p:nvPr/>
        </p:nvSpPr>
        <p:spPr>
          <a:xfrm rot="-5400000">
            <a:off x="953700" y="2682475"/>
            <a:ext cx="3241200" cy="525300"/>
          </a:xfrm>
          <a:prstGeom prst="roundRect">
            <a:avLst>
              <a:gd name="adj" fmla="val 16667"/>
            </a:avLst>
          </a:prstGeom>
          <a:solidFill>
            <a:srgbClr val="155B54"/>
          </a:solidFill>
          <a:ln w="9525" cap="flat" cmpd="sng">
            <a:solidFill>
              <a:srgbClr val="155B5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Approaches</a:t>
            </a:r>
            <a:endParaRPr sz="1100">
              <a:solidFill>
                <a:srgbClr val="FFFFFF"/>
              </a:solidFill>
              <a:latin typeface="Roboto"/>
              <a:ea typeface="Roboto"/>
              <a:cs typeface="Roboto"/>
              <a:sym typeface="Roboto"/>
            </a:endParaRPr>
          </a:p>
        </p:txBody>
      </p:sp>
      <p:sp>
        <p:nvSpPr>
          <p:cNvPr id="71" name="Google Shape;71;p15"/>
          <p:cNvSpPr/>
          <p:nvPr/>
        </p:nvSpPr>
        <p:spPr>
          <a:xfrm>
            <a:off x="5718050" y="1361874"/>
            <a:ext cx="2020500" cy="525300"/>
          </a:xfrm>
          <a:prstGeom prst="roundRect">
            <a:avLst>
              <a:gd name="adj" fmla="val 16667"/>
            </a:avLst>
          </a:prstGeom>
          <a:solidFill>
            <a:srgbClr val="1D7E74"/>
          </a:solidFill>
          <a:ln w="9525"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Analytical Approach</a:t>
            </a:r>
            <a:endParaRPr sz="1100">
              <a:solidFill>
                <a:srgbClr val="FFFFFF"/>
              </a:solidFill>
              <a:latin typeface="Roboto"/>
              <a:ea typeface="Roboto"/>
              <a:cs typeface="Roboto"/>
              <a:sym typeface="Roboto"/>
            </a:endParaRPr>
          </a:p>
        </p:txBody>
      </p:sp>
      <p:sp>
        <p:nvSpPr>
          <p:cNvPr id="69" name="Google Shape;69;p15"/>
          <p:cNvSpPr/>
          <p:nvPr/>
        </p:nvSpPr>
        <p:spPr>
          <a:xfrm>
            <a:off x="5718050" y="2682774"/>
            <a:ext cx="2020500" cy="525300"/>
          </a:xfrm>
          <a:prstGeom prst="roundRect">
            <a:avLst>
              <a:gd name="adj" fmla="val 16667"/>
            </a:avLst>
          </a:prstGeom>
          <a:solidFill>
            <a:srgbClr val="1D7E74"/>
          </a:solidFill>
          <a:ln w="9525"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Statistical Approach</a:t>
            </a:r>
            <a:endParaRPr sz="1100">
              <a:solidFill>
                <a:srgbClr val="FFFFFF"/>
              </a:solidFill>
              <a:latin typeface="Roboto"/>
              <a:ea typeface="Roboto"/>
              <a:cs typeface="Roboto"/>
              <a:sym typeface="Roboto"/>
            </a:endParaRPr>
          </a:p>
        </p:txBody>
      </p:sp>
      <p:sp>
        <p:nvSpPr>
          <p:cNvPr id="72" name="Google Shape;72;p15"/>
          <p:cNvSpPr/>
          <p:nvPr/>
        </p:nvSpPr>
        <p:spPr>
          <a:xfrm>
            <a:off x="5718050" y="3880399"/>
            <a:ext cx="2020500" cy="525300"/>
          </a:xfrm>
          <a:prstGeom prst="roundRect">
            <a:avLst>
              <a:gd name="adj" fmla="val 16667"/>
            </a:avLst>
          </a:prstGeom>
          <a:solidFill>
            <a:srgbClr val="1D7E74"/>
          </a:solidFill>
          <a:ln w="9525" cap="flat" cmpd="sng">
            <a:solidFill>
              <a:srgbClr val="1D7E74"/>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1100">
                <a:solidFill>
                  <a:srgbClr val="FFFFFF"/>
                </a:solidFill>
                <a:latin typeface="Roboto"/>
                <a:ea typeface="Roboto"/>
                <a:cs typeface="Roboto"/>
                <a:sym typeface="Roboto"/>
              </a:rPr>
              <a:t>ML Driven Approach</a:t>
            </a:r>
            <a:endParaRPr sz="1100">
              <a:solidFill>
                <a:srgbClr val="FFFFFF"/>
              </a:solidFill>
              <a:latin typeface="Roboto"/>
              <a:ea typeface="Roboto"/>
              <a:cs typeface="Roboto"/>
              <a:sym typeface="Roboto"/>
            </a:endParaRPr>
          </a:p>
        </p:txBody>
      </p:sp>
      <p:cxnSp>
        <p:nvCxnSpPr>
          <p:cNvPr id="73" name="Google Shape;73;p15"/>
          <p:cNvCxnSpPr>
            <a:endCxn id="72" idx="1"/>
          </p:cNvCxnSpPr>
          <p:nvPr/>
        </p:nvCxnSpPr>
        <p:spPr>
          <a:xfrm>
            <a:off x="2816150" y="3360649"/>
            <a:ext cx="2901900" cy="782400"/>
          </a:xfrm>
          <a:prstGeom prst="bentConnector3">
            <a:avLst>
              <a:gd name="adj1" fmla="val 50000"/>
            </a:avLst>
          </a:prstGeom>
          <a:noFill/>
          <a:ln w="9525" cap="flat" cmpd="sng">
            <a:solidFill>
              <a:srgbClr val="C2C2C2"/>
            </a:solidFill>
            <a:prstDash val="solid"/>
            <a:round/>
            <a:headEnd type="none" w="sm" len="sm"/>
            <a:tailEnd type="none" w="sm" len="sm"/>
          </a:ln>
        </p:spPr>
      </p:cxn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42"/>
          <p:cNvSpPr txBox="1">
            <a:spLocks noGrp="1"/>
          </p:cNvSpPr>
          <p:nvPr>
            <p:ph type="title"/>
          </p:nvPr>
        </p:nvSpPr>
        <p:spPr>
          <a:xfrm>
            <a:off x="227700" y="66905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8000">
                <a:latin typeface="Times"/>
                <a:ea typeface="Times"/>
                <a:cs typeface="Times"/>
                <a:sym typeface="Times"/>
              </a:rPr>
              <a:t>Statistical </a:t>
            </a:r>
            <a:endParaRPr sz="8000">
              <a:latin typeface="Times"/>
              <a:ea typeface="Times"/>
              <a:cs typeface="Times"/>
              <a:sym typeface="Times"/>
            </a:endParaRPr>
          </a:p>
          <a:p>
            <a:pPr marL="0" lvl="0" indent="0" algn="l" rtl="0">
              <a:spcBef>
                <a:spcPts val="0"/>
              </a:spcBef>
              <a:spcAft>
                <a:spcPts val="0"/>
              </a:spcAft>
              <a:buNone/>
            </a:pPr>
            <a:r>
              <a:rPr lang="en" sz="8000">
                <a:latin typeface="Times"/>
                <a:ea typeface="Times"/>
                <a:cs typeface="Times"/>
                <a:sym typeface="Times"/>
              </a:rPr>
              <a:t>Approach</a:t>
            </a:r>
            <a:endParaRPr sz="8000">
              <a:latin typeface="Times"/>
              <a:ea typeface="Times"/>
              <a:cs typeface="Times"/>
              <a:sym typeface="Times"/>
            </a:endParaRPr>
          </a:p>
          <a:p>
            <a:pPr marL="0" lvl="0" indent="0" algn="l" rtl="0">
              <a:spcBef>
                <a:spcPts val="0"/>
              </a:spcBef>
              <a:spcAft>
                <a:spcPts val="0"/>
              </a:spcAft>
              <a:buClr>
                <a:schemeClr val="dk1"/>
              </a:buClr>
              <a:buSzPct val="27500"/>
              <a:buFont typeface="Arial"/>
              <a:buNone/>
            </a:pPr>
            <a:endParaRPr sz="4000">
              <a:solidFill>
                <a:srgbClr val="1C4587"/>
              </a:solidFill>
              <a:latin typeface="Times"/>
              <a:ea typeface="Times"/>
              <a:cs typeface="Times"/>
              <a:sym typeface="Times"/>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000">
                <a:solidFill>
                  <a:srgbClr val="1C4587"/>
                </a:solidFill>
                <a:latin typeface="Times"/>
                <a:ea typeface="Times"/>
                <a:cs typeface="Times"/>
                <a:sym typeface="Times"/>
              </a:rPr>
              <a:t>Histogram</a:t>
            </a:r>
            <a:endParaRPr sz="1100">
              <a:solidFill>
                <a:schemeClr val="lt1"/>
              </a:solidFill>
              <a:latin typeface="Roboto"/>
              <a:ea typeface="Roboto"/>
              <a:cs typeface="Roboto"/>
              <a:sym typeface="Roboto"/>
            </a:endParaRPr>
          </a:p>
        </p:txBody>
      </p:sp>
      <p:pic>
        <p:nvPicPr>
          <p:cNvPr id="236" name="Google Shape;236;p43"/>
          <p:cNvPicPr preferRelativeResize="0"/>
          <p:nvPr/>
        </p:nvPicPr>
        <p:blipFill>
          <a:blip r:embed="rId3">
            <a:alphaModFix/>
          </a:blip>
          <a:stretch>
            <a:fillRect/>
          </a:stretch>
        </p:blipFill>
        <p:spPr>
          <a:xfrm>
            <a:off x="264300" y="1423540"/>
            <a:ext cx="8520600" cy="357163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000">
                <a:solidFill>
                  <a:srgbClr val="1C4587"/>
                </a:solidFill>
                <a:latin typeface="Times"/>
                <a:ea typeface="Times"/>
                <a:cs typeface="Times"/>
                <a:sym typeface="Times"/>
              </a:rPr>
              <a:t>BoxPlot:</a:t>
            </a:r>
            <a:endParaRPr sz="4000">
              <a:solidFill>
                <a:srgbClr val="1C4587"/>
              </a:solidFill>
              <a:latin typeface="Times"/>
              <a:ea typeface="Times"/>
              <a:cs typeface="Times"/>
              <a:sym typeface="Times"/>
            </a:endParaRPr>
          </a:p>
          <a:p>
            <a:pPr marL="0" lvl="0" indent="0" algn="l" rtl="0">
              <a:spcBef>
                <a:spcPts val="0"/>
              </a:spcBef>
              <a:spcAft>
                <a:spcPts val="0"/>
              </a:spcAft>
              <a:buClr>
                <a:schemeClr val="dk1"/>
              </a:buClr>
              <a:buSzPct val="27500"/>
              <a:buFont typeface="Arial"/>
              <a:buNone/>
            </a:pPr>
            <a:endParaRPr sz="4000">
              <a:solidFill>
                <a:srgbClr val="1C4587"/>
              </a:solidFill>
              <a:latin typeface="Times"/>
              <a:ea typeface="Times"/>
              <a:cs typeface="Times"/>
              <a:sym typeface="Times"/>
            </a:endParaRPr>
          </a:p>
        </p:txBody>
      </p:sp>
      <p:sp>
        <p:nvSpPr>
          <p:cNvPr id="242" name="Google Shape;242;p4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Whisker’s Parameters has been added to form the given boxplot.</a:t>
            </a:r>
            <a:endParaRPr/>
          </a:p>
        </p:txBody>
      </p:sp>
      <p:pic>
        <p:nvPicPr>
          <p:cNvPr id="243" name="Google Shape;243;p44"/>
          <p:cNvPicPr preferRelativeResize="0"/>
          <p:nvPr/>
        </p:nvPicPr>
        <p:blipFill>
          <a:blip r:embed="rId3">
            <a:alphaModFix/>
          </a:blip>
          <a:stretch>
            <a:fillRect/>
          </a:stretch>
        </p:blipFill>
        <p:spPr>
          <a:xfrm>
            <a:off x="363200" y="1922200"/>
            <a:ext cx="8417601" cy="3062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4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BoxenPlot</a:t>
            </a:r>
            <a:endParaRPr/>
          </a:p>
        </p:txBody>
      </p:sp>
      <p:sp>
        <p:nvSpPr>
          <p:cNvPr id="249" name="Google Shape;249;p4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K-Depth parameter has been added to form customized boxenplots.</a:t>
            </a:r>
            <a:endParaRPr/>
          </a:p>
        </p:txBody>
      </p:sp>
      <p:pic>
        <p:nvPicPr>
          <p:cNvPr id="250" name="Google Shape;250;p45"/>
          <p:cNvPicPr preferRelativeResize="0"/>
          <p:nvPr/>
        </p:nvPicPr>
        <p:blipFill>
          <a:blip r:embed="rId3">
            <a:alphaModFix/>
          </a:blip>
          <a:stretch>
            <a:fillRect/>
          </a:stretch>
        </p:blipFill>
        <p:spPr>
          <a:xfrm>
            <a:off x="155850" y="1560150"/>
            <a:ext cx="8832299" cy="34163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Violin Plot</a:t>
            </a:r>
            <a:endParaRPr/>
          </a:p>
        </p:txBody>
      </p:sp>
      <p:pic>
        <p:nvPicPr>
          <p:cNvPr id="256" name="Google Shape;256;p46"/>
          <p:cNvPicPr preferRelativeResize="0"/>
          <p:nvPr/>
        </p:nvPicPr>
        <p:blipFill>
          <a:blip r:embed="rId3">
            <a:alphaModFix/>
          </a:blip>
          <a:stretch>
            <a:fillRect/>
          </a:stretch>
        </p:blipFill>
        <p:spPr>
          <a:xfrm>
            <a:off x="152400" y="1170125"/>
            <a:ext cx="8839198" cy="376574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Google Shape;261;p4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Lag Plot</a:t>
            </a:r>
            <a:endParaRPr/>
          </a:p>
        </p:txBody>
      </p:sp>
      <p:pic>
        <p:nvPicPr>
          <p:cNvPr id="262" name="Google Shape;262;p47"/>
          <p:cNvPicPr preferRelativeResize="0"/>
          <p:nvPr/>
        </p:nvPicPr>
        <p:blipFill>
          <a:blip r:embed="rId3">
            <a:alphaModFix/>
          </a:blip>
          <a:stretch>
            <a:fillRect/>
          </a:stretch>
        </p:blipFill>
        <p:spPr>
          <a:xfrm>
            <a:off x="152400" y="1170125"/>
            <a:ext cx="8702998" cy="3820974"/>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Z-Score Method:</a:t>
            </a:r>
            <a:endParaRPr/>
          </a:p>
        </p:txBody>
      </p:sp>
      <p:pic>
        <p:nvPicPr>
          <p:cNvPr id="268" name="Google Shape;268;p48"/>
          <p:cNvPicPr preferRelativeResize="0"/>
          <p:nvPr/>
        </p:nvPicPr>
        <p:blipFill>
          <a:blip r:embed="rId3">
            <a:alphaModFix/>
          </a:blip>
          <a:stretch>
            <a:fillRect/>
          </a:stretch>
        </p:blipFill>
        <p:spPr>
          <a:xfrm>
            <a:off x="2033975" y="1152475"/>
            <a:ext cx="5225400" cy="35149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Modified Z-Score Method:</a:t>
            </a:r>
            <a:endParaRPr/>
          </a:p>
        </p:txBody>
      </p:sp>
      <p:pic>
        <p:nvPicPr>
          <p:cNvPr id="274" name="Google Shape;274;p49"/>
          <p:cNvPicPr preferRelativeResize="0"/>
          <p:nvPr/>
        </p:nvPicPr>
        <p:blipFill>
          <a:blip r:embed="rId3">
            <a:alphaModFix/>
          </a:blip>
          <a:stretch>
            <a:fillRect/>
          </a:stretch>
        </p:blipFill>
        <p:spPr>
          <a:xfrm>
            <a:off x="2631100" y="1132775"/>
            <a:ext cx="3881809" cy="38209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Quantile-Quantile (QQ) Plot</a:t>
            </a:r>
            <a:endParaRPr/>
          </a:p>
        </p:txBody>
      </p:sp>
      <p:pic>
        <p:nvPicPr>
          <p:cNvPr id="280" name="Google Shape;280;p50"/>
          <p:cNvPicPr preferRelativeResize="0"/>
          <p:nvPr/>
        </p:nvPicPr>
        <p:blipFill>
          <a:blip r:embed="rId3">
            <a:alphaModFix/>
          </a:blip>
          <a:stretch>
            <a:fillRect/>
          </a:stretch>
        </p:blipFill>
        <p:spPr>
          <a:xfrm>
            <a:off x="2691513" y="1142125"/>
            <a:ext cx="3760974" cy="38209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5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000">
                <a:solidFill>
                  <a:srgbClr val="1C4587"/>
                </a:solidFill>
                <a:latin typeface="Times"/>
                <a:ea typeface="Times"/>
                <a:cs typeface="Times"/>
                <a:sym typeface="Times"/>
              </a:rPr>
              <a:t>Other Methods:</a:t>
            </a:r>
            <a:endParaRPr sz="4000">
              <a:solidFill>
                <a:srgbClr val="1C4587"/>
              </a:solidFill>
              <a:latin typeface="Times"/>
              <a:ea typeface="Times"/>
              <a:cs typeface="Times"/>
              <a:sym typeface="Times"/>
            </a:endParaRPr>
          </a:p>
          <a:p>
            <a:pPr marL="0" lvl="0" indent="0" algn="l" rtl="0">
              <a:spcBef>
                <a:spcPts val="0"/>
              </a:spcBef>
              <a:spcAft>
                <a:spcPts val="0"/>
              </a:spcAft>
              <a:buClr>
                <a:schemeClr val="dk1"/>
              </a:buClr>
              <a:buSzPct val="27500"/>
              <a:buFont typeface="Arial"/>
              <a:buNone/>
            </a:pPr>
            <a:endParaRPr sz="4000">
              <a:solidFill>
                <a:srgbClr val="1C4587"/>
              </a:solidFill>
              <a:latin typeface="Times"/>
              <a:ea typeface="Times"/>
              <a:cs typeface="Times"/>
              <a:sym typeface="Times"/>
            </a:endParaRPr>
          </a:p>
        </p:txBody>
      </p:sp>
      <p:sp>
        <p:nvSpPr>
          <p:cNvPr id="286" name="Google Shape;286;p5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lnSpc>
                <a:spcPct val="100000"/>
              </a:lnSpc>
              <a:spcBef>
                <a:spcPts val="0"/>
              </a:spcBef>
              <a:spcAft>
                <a:spcPts val="0"/>
              </a:spcAft>
              <a:buNone/>
            </a:pPr>
            <a:endParaRPr sz="3400">
              <a:solidFill>
                <a:srgbClr val="1C4587"/>
              </a:solidFill>
              <a:latin typeface="Times"/>
              <a:ea typeface="Times"/>
              <a:cs typeface="Times"/>
              <a:sym typeface="Times"/>
            </a:endParaRPr>
          </a:p>
          <a:p>
            <a:pPr marL="914400" lvl="0" indent="-444500" algn="l" rtl="0">
              <a:lnSpc>
                <a:spcPct val="100000"/>
              </a:lnSpc>
              <a:spcBef>
                <a:spcPts val="0"/>
              </a:spcBef>
              <a:spcAft>
                <a:spcPts val="0"/>
              </a:spcAft>
              <a:buClr>
                <a:srgbClr val="1C4587"/>
              </a:buClr>
              <a:buSzPts val="3400"/>
              <a:buFont typeface="Times"/>
              <a:buChar char="●"/>
            </a:pPr>
            <a:r>
              <a:rPr lang="en" sz="3400">
                <a:solidFill>
                  <a:srgbClr val="1C4587"/>
                </a:solidFill>
                <a:latin typeface="Times"/>
                <a:ea typeface="Times"/>
                <a:cs typeface="Times"/>
                <a:sym typeface="Times"/>
              </a:rPr>
              <a:t>Tukey Method</a:t>
            </a:r>
            <a:endParaRPr sz="3400">
              <a:solidFill>
                <a:srgbClr val="1C4587"/>
              </a:solidFill>
              <a:latin typeface="Times"/>
              <a:ea typeface="Times"/>
              <a:cs typeface="Times"/>
              <a:sym typeface="Times"/>
            </a:endParaRPr>
          </a:p>
          <a:p>
            <a:pPr marL="914400" lvl="0" indent="-444500" algn="l" rtl="0">
              <a:lnSpc>
                <a:spcPct val="100000"/>
              </a:lnSpc>
              <a:spcBef>
                <a:spcPts val="0"/>
              </a:spcBef>
              <a:spcAft>
                <a:spcPts val="0"/>
              </a:spcAft>
              <a:buClr>
                <a:srgbClr val="1C4587"/>
              </a:buClr>
              <a:buSzPts val="3400"/>
              <a:buFont typeface="Times"/>
              <a:buChar char="●"/>
            </a:pPr>
            <a:r>
              <a:rPr lang="en" sz="3400">
                <a:solidFill>
                  <a:srgbClr val="1C4587"/>
                </a:solidFill>
                <a:latin typeface="Times"/>
                <a:ea typeface="Times"/>
                <a:cs typeface="Times"/>
                <a:sym typeface="Times"/>
              </a:rPr>
              <a:t>Kolmogorov-Smirnov Test</a:t>
            </a:r>
            <a:endParaRPr sz="3400">
              <a:solidFill>
                <a:srgbClr val="1C4587"/>
              </a:solidFill>
              <a:latin typeface="Times"/>
              <a:ea typeface="Times"/>
              <a:cs typeface="Times"/>
              <a:sym typeface="Times"/>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txBox="1">
            <a:spLocks noGrp="1"/>
          </p:cNvSpPr>
          <p:nvPr>
            <p:ph type="title"/>
          </p:nvPr>
        </p:nvSpPr>
        <p:spPr>
          <a:xfrm>
            <a:off x="274350" y="8557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6819">
                <a:latin typeface="Times"/>
                <a:ea typeface="Times"/>
                <a:cs typeface="Times"/>
                <a:sym typeface="Times"/>
              </a:rPr>
              <a:t>Analytical </a:t>
            </a:r>
            <a:endParaRPr sz="6819">
              <a:latin typeface="Times"/>
              <a:ea typeface="Times"/>
              <a:cs typeface="Times"/>
              <a:sym typeface="Times"/>
            </a:endParaRPr>
          </a:p>
          <a:p>
            <a:pPr marL="0" lvl="0" indent="0" algn="l" rtl="0">
              <a:spcBef>
                <a:spcPts val="0"/>
              </a:spcBef>
              <a:spcAft>
                <a:spcPts val="0"/>
              </a:spcAft>
              <a:buSzPts val="990"/>
              <a:buNone/>
            </a:pPr>
            <a:r>
              <a:rPr lang="en" sz="6819">
                <a:latin typeface="Times"/>
                <a:ea typeface="Times"/>
                <a:cs typeface="Times"/>
                <a:sym typeface="Times"/>
              </a:rPr>
              <a:t>Approach</a:t>
            </a:r>
            <a:endParaRPr sz="6819">
              <a:latin typeface="Times"/>
              <a:ea typeface="Times"/>
              <a:cs typeface="Times"/>
              <a:sym typeface="Times"/>
            </a:endParaRPr>
          </a:p>
        </p:txBody>
      </p:sp>
      <p:sp>
        <p:nvSpPr>
          <p:cNvPr id="79" name="Google Shape;79;p16"/>
          <p:cNvSpPr txBox="1"/>
          <p:nvPr/>
        </p:nvSpPr>
        <p:spPr>
          <a:xfrm>
            <a:off x="485400" y="3453900"/>
            <a:ext cx="7692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291" name="Google Shape;291;p52"/>
          <p:cNvSpPr txBox="1">
            <a:spLocks noGrp="1"/>
          </p:cNvSpPr>
          <p:nvPr>
            <p:ph type="title"/>
          </p:nvPr>
        </p:nvSpPr>
        <p:spPr>
          <a:xfrm>
            <a:off x="311700" y="445025"/>
            <a:ext cx="8520600" cy="1235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sz="4000">
                <a:solidFill>
                  <a:srgbClr val="1C4587"/>
                </a:solidFill>
                <a:latin typeface="Times"/>
                <a:ea typeface="Times"/>
                <a:cs typeface="Times"/>
                <a:sym typeface="Times"/>
              </a:rPr>
              <a:t>Log Periodic Power Law Singularity</a:t>
            </a:r>
            <a:endParaRPr sz="4000">
              <a:solidFill>
                <a:srgbClr val="1C4587"/>
              </a:solidFill>
              <a:latin typeface="Times"/>
              <a:ea typeface="Times"/>
              <a:cs typeface="Times"/>
              <a:sym typeface="Times"/>
            </a:endParaRPr>
          </a:p>
          <a:p>
            <a:pPr marL="0" lvl="0" indent="0" algn="l" rtl="0">
              <a:spcBef>
                <a:spcPts val="0"/>
              </a:spcBef>
              <a:spcAft>
                <a:spcPts val="0"/>
              </a:spcAft>
              <a:buClr>
                <a:schemeClr val="dk1"/>
              </a:buClr>
              <a:buSzPct val="27500"/>
              <a:buFont typeface="Arial"/>
              <a:buNone/>
            </a:pPr>
            <a:r>
              <a:rPr lang="en" sz="4000">
                <a:solidFill>
                  <a:srgbClr val="1C4587"/>
                </a:solidFill>
                <a:latin typeface="Times"/>
                <a:ea typeface="Times"/>
                <a:cs typeface="Times"/>
                <a:sym typeface="Times"/>
              </a:rPr>
              <a:t>(LPPLS) Model</a:t>
            </a:r>
            <a:endParaRPr sz="4000">
              <a:solidFill>
                <a:srgbClr val="1C4587"/>
              </a:solidFill>
              <a:latin typeface="Times"/>
              <a:ea typeface="Times"/>
              <a:cs typeface="Times"/>
              <a:sym typeface="Times"/>
            </a:endParaRPr>
          </a:p>
        </p:txBody>
      </p:sp>
      <p:sp>
        <p:nvSpPr>
          <p:cNvPr id="292" name="Google Shape;292;p52"/>
          <p:cNvSpPr txBox="1">
            <a:spLocks noGrp="1"/>
          </p:cNvSpPr>
          <p:nvPr>
            <p:ph type="body" idx="1"/>
          </p:nvPr>
        </p:nvSpPr>
        <p:spPr>
          <a:xfrm>
            <a:off x="311700" y="1866975"/>
            <a:ext cx="8520600" cy="27018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2000">
                <a:solidFill>
                  <a:srgbClr val="31333F"/>
                </a:solidFill>
                <a:latin typeface="Times"/>
                <a:ea typeface="Times"/>
                <a:cs typeface="Times"/>
                <a:sym typeface="Times"/>
              </a:rPr>
              <a:t>The LPPLS model provides a flexible framework to detect bubbles and predict regime changes of a financial asset. A bubble is defined as a faster-than-exponential increase in asset price, that reflects positive feedback loop of higher return anticipations competing with negative feedback spirals of crash expectations. It models a bubble price as a power law with a finite-time singularity decorated by oscillations with a frequency increasing with time.</a:t>
            </a:r>
            <a:endParaRPr sz="2600">
              <a:latin typeface="Times"/>
              <a:ea typeface="Times"/>
              <a:cs typeface="Times"/>
              <a:sym typeface="Time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297" name="Google Shape;297;p53"/>
          <p:cNvPicPr preferRelativeResize="0"/>
          <p:nvPr/>
        </p:nvPicPr>
        <p:blipFill>
          <a:blip r:embed="rId3">
            <a:alphaModFix/>
          </a:blip>
          <a:stretch>
            <a:fillRect/>
          </a:stretch>
        </p:blipFill>
        <p:spPr>
          <a:xfrm>
            <a:off x="426163" y="152400"/>
            <a:ext cx="8291669" cy="4838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5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700">
                <a:solidFill>
                  <a:srgbClr val="1C4587"/>
                </a:solidFill>
                <a:latin typeface="Times"/>
                <a:ea typeface="Times"/>
                <a:cs typeface="Times"/>
                <a:sym typeface="Times"/>
              </a:rPr>
              <a:t>Web-App Interface :</a:t>
            </a:r>
            <a:endParaRPr sz="4700">
              <a:solidFill>
                <a:srgbClr val="1C4587"/>
              </a:solidFill>
              <a:latin typeface="Times"/>
              <a:ea typeface="Times"/>
              <a:cs typeface="Times"/>
              <a:sym typeface="Times"/>
            </a:endParaRPr>
          </a:p>
          <a:p>
            <a:pPr marL="0" lvl="0" indent="0" algn="l" rtl="0">
              <a:spcBef>
                <a:spcPts val="0"/>
              </a:spcBef>
              <a:spcAft>
                <a:spcPts val="0"/>
              </a:spcAft>
              <a:buClr>
                <a:schemeClr val="dk1"/>
              </a:buClr>
              <a:buSzPts val="990"/>
              <a:buFont typeface="Arial"/>
              <a:buNone/>
            </a:pPr>
            <a:endParaRPr sz="3600">
              <a:solidFill>
                <a:srgbClr val="1C4587"/>
              </a:solidFill>
              <a:latin typeface="Times"/>
              <a:ea typeface="Times"/>
              <a:cs typeface="Times"/>
              <a:sym typeface="Times"/>
            </a:endParaRPr>
          </a:p>
        </p:txBody>
      </p:sp>
      <p:sp>
        <p:nvSpPr>
          <p:cNvPr id="303" name="Google Shape;303;p54"/>
          <p:cNvSpPr txBox="1">
            <a:spLocks noGrp="1"/>
          </p:cNvSpPr>
          <p:nvPr>
            <p:ph type="body" idx="1"/>
          </p:nvPr>
        </p:nvSpPr>
        <p:spPr>
          <a:xfrm>
            <a:off x="311700" y="18619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3300"/>
              <a:t>The web-app holds the interface to showcase the figures generated by customized parameters to find the outliers aka bubbles.</a:t>
            </a:r>
            <a:endParaRPr sz="33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Google Shape;308;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endParaRPr/>
          </a:p>
        </p:txBody>
      </p:sp>
      <p:sp>
        <p:nvSpPr>
          <p:cNvPr id="309" name="Google Shape;309;p5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310" name="Google Shape;310;p55"/>
          <p:cNvPicPr preferRelativeResize="0"/>
          <p:nvPr/>
        </p:nvPicPr>
        <p:blipFill rotWithShape="1">
          <a:blip r:embed="rId3">
            <a:alphaModFix/>
          </a:blip>
          <a:srcRect t="12155" b="5991"/>
          <a:stretch/>
        </p:blipFill>
        <p:spPr>
          <a:xfrm>
            <a:off x="0" y="625425"/>
            <a:ext cx="9144000" cy="4210026"/>
          </a:xfrm>
          <a:prstGeom prst="rect">
            <a:avLst/>
          </a:prstGeom>
          <a:noFill/>
          <a:ln>
            <a:noFill/>
          </a:ln>
        </p:spPr>
      </p:pic>
      <p:cxnSp>
        <p:nvCxnSpPr>
          <p:cNvPr id="311" name="Google Shape;311;p55"/>
          <p:cNvCxnSpPr/>
          <p:nvPr/>
        </p:nvCxnSpPr>
        <p:spPr>
          <a:xfrm rot="10800000" flipH="1">
            <a:off x="1530925" y="448125"/>
            <a:ext cx="774900" cy="1540200"/>
          </a:xfrm>
          <a:prstGeom prst="straightConnector1">
            <a:avLst/>
          </a:prstGeom>
          <a:noFill/>
          <a:ln w="9525" cap="flat" cmpd="sng">
            <a:solidFill>
              <a:schemeClr val="dk2"/>
            </a:solidFill>
            <a:prstDash val="solid"/>
            <a:round/>
            <a:headEnd type="none" w="med" len="med"/>
            <a:tailEnd type="triangle" w="med" len="med"/>
          </a:ln>
        </p:spPr>
      </p:cxnSp>
      <p:sp>
        <p:nvSpPr>
          <p:cNvPr id="312" name="Google Shape;312;p55"/>
          <p:cNvSpPr txBox="1"/>
          <p:nvPr/>
        </p:nvSpPr>
        <p:spPr>
          <a:xfrm>
            <a:off x="2137675" y="47925"/>
            <a:ext cx="2165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chemeClr val="accent1"/>
                </a:highlight>
              </a:rPr>
              <a:t>Parameters</a:t>
            </a:r>
            <a:endParaRPr>
              <a:highlight>
                <a:schemeClr val="accent1"/>
              </a:highlight>
            </a:endParaRPr>
          </a:p>
        </p:txBody>
      </p:sp>
      <p:cxnSp>
        <p:nvCxnSpPr>
          <p:cNvPr id="313" name="Google Shape;313;p55"/>
          <p:cNvCxnSpPr/>
          <p:nvPr/>
        </p:nvCxnSpPr>
        <p:spPr>
          <a:xfrm rot="10800000" flipH="1">
            <a:off x="6749100" y="438750"/>
            <a:ext cx="9300" cy="1530900"/>
          </a:xfrm>
          <a:prstGeom prst="straightConnector1">
            <a:avLst/>
          </a:prstGeom>
          <a:noFill/>
          <a:ln w="9525" cap="flat" cmpd="sng">
            <a:solidFill>
              <a:schemeClr val="dk2"/>
            </a:solidFill>
            <a:prstDash val="solid"/>
            <a:round/>
            <a:headEnd type="none" w="med" len="med"/>
            <a:tailEnd type="triangle" w="med" len="med"/>
          </a:ln>
        </p:spPr>
      </p:cxnSp>
      <p:sp>
        <p:nvSpPr>
          <p:cNvPr id="314" name="Google Shape;314;p55"/>
          <p:cNvSpPr txBox="1"/>
          <p:nvPr/>
        </p:nvSpPr>
        <p:spPr>
          <a:xfrm>
            <a:off x="5946300" y="102675"/>
            <a:ext cx="1698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highlight>
                  <a:schemeClr val="accent1"/>
                </a:highlight>
              </a:rPr>
              <a:t>Generated Figures</a:t>
            </a:r>
            <a:endParaRPr>
              <a:highlight>
                <a:schemeClr val="accent1"/>
              </a:highligh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56"/>
          <p:cNvSpPr txBox="1">
            <a:spLocks noGrp="1"/>
          </p:cNvSpPr>
          <p:nvPr>
            <p:ph type="title"/>
          </p:nvPr>
        </p:nvSpPr>
        <p:spPr>
          <a:xfrm>
            <a:off x="311700" y="88375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6400">
                <a:latin typeface="Times"/>
                <a:ea typeface="Times"/>
                <a:cs typeface="Times"/>
                <a:sym typeface="Times"/>
              </a:rPr>
              <a:t>Machine Learning Driven Approach</a:t>
            </a:r>
            <a:endParaRPr sz="532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20">
                <a:solidFill>
                  <a:srgbClr val="1C4587"/>
                </a:solidFill>
                <a:latin typeface="Times"/>
                <a:ea typeface="Times"/>
                <a:cs typeface="Times"/>
                <a:sym typeface="Times"/>
              </a:rPr>
              <a:t>Spread of Difference</a:t>
            </a:r>
            <a:endParaRPr sz="4020">
              <a:solidFill>
                <a:srgbClr val="1C4587"/>
              </a:solidFill>
              <a:latin typeface="Times"/>
              <a:ea typeface="Times"/>
              <a:cs typeface="Times"/>
              <a:sym typeface="Times"/>
            </a:endParaRPr>
          </a:p>
        </p:txBody>
      </p:sp>
      <p:pic>
        <p:nvPicPr>
          <p:cNvPr id="325" name="Google Shape;325;p57"/>
          <p:cNvPicPr preferRelativeResize="0"/>
          <p:nvPr/>
        </p:nvPicPr>
        <p:blipFill>
          <a:blip r:embed="rId3">
            <a:alphaModFix/>
          </a:blip>
          <a:stretch>
            <a:fillRect/>
          </a:stretch>
        </p:blipFill>
        <p:spPr>
          <a:xfrm>
            <a:off x="2065875" y="1180675"/>
            <a:ext cx="5012242" cy="382097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5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fontScale="92500" lnSpcReduction="20000"/>
          </a:bodyPr>
          <a:lstStyle/>
          <a:p>
            <a:pPr marL="635000" lvl="0" indent="-328453" algn="l" rtl="0">
              <a:spcBef>
                <a:spcPts val="200"/>
              </a:spcBef>
              <a:spcAft>
                <a:spcPts val="0"/>
              </a:spcAft>
              <a:buClr>
                <a:srgbClr val="31333F"/>
              </a:buClr>
              <a:buSzPct val="100000"/>
              <a:buFont typeface="Times"/>
              <a:buAutoNum type="arabicPeriod"/>
            </a:pPr>
            <a:r>
              <a:rPr lang="en" sz="1700">
                <a:solidFill>
                  <a:srgbClr val="31333F"/>
                </a:solidFill>
                <a:latin typeface="Times"/>
                <a:ea typeface="Times"/>
                <a:cs typeface="Times"/>
                <a:sym typeface="Times"/>
              </a:rPr>
              <a:t>1978 - 1981. Wow. The 2 yield curves were on average inverted for 4 years. This is marking the US Recession that started in 1980.</a:t>
            </a:r>
            <a:endParaRPr sz="1700">
              <a:solidFill>
                <a:srgbClr val="31333F"/>
              </a:solidFill>
              <a:latin typeface="Times"/>
              <a:ea typeface="Times"/>
              <a:cs typeface="Times"/>
              <a:sym typeface="Times"/>
            </a:endParaRPr>
          </a:p>
          <a:p>
            <a:pPr marL="635000" lvl="0" indent="-328453" algn="l" rtl="0">
              <a:spcBef>
                <a:spcPts val="0"/>
              </a:spcBef>
              <a:spcAft>
                <a:spcPts val="0"/>
              </a:spcAft>
              <a:buClr>
                <a:srgbClr val="31333F"/>
              </a:buClr>
              <a:buSzPct val="100000"/>
              <a:buFont typeface="Times"/>
              <a:buAutoNum type="arabicPeriod"/>
            </a:pPr>
            <a:r>
              <a:rPr lang="en" sz="1700">
                <a:solidFill>
                  <a:srgbClr val="31333F"/>
                </a:solidFill>
                <a:latin typeface="Times"/>
                <a:ea typeface="Times"/>
                <a:cs typeface="Times"/>
                <a:sym typeface="Times"/>
              </a:rPr>
              <a:t>Another touch in 1989. This is also marking the US early 1990 Recession, which was relatively mild, but still existed. (quite accurate!)</a:t>
            </a:r>
            <a:endParaRPr sz="1700">
              <a:solidFill>
                <a:srgbClr val="31333F"/>
              </a:solidFill>
              <a:latin typeface="Times"/>
              <a:ea typeface="Times"/>
              <a:cs typeface="Times"/>
              <a:sym typeface="Times"/>
            </a:endParaRPr>
          </a:p>
          <a:p>
            <a:pPr marL="635000" lvl="0" indent="-328453" algn="l" rtl="0">
              <a:spcBef>
                <a:spcPts val="0"/>
              </a:spcBef>
              <a:spcAft>
                <a:spcPts val="0"/>
              </a:spcAft>
              <a:buClr>
                <a:srgbClr val="31333F"/>
              </a:buClr>
              <a:buSzPct val="100000"/>
              <a:buFont typeface="Times"/>
              <a:buAutoNum type="arabicPeriod"/>
            </a:pPr>
            <a:r>
              <a:rPr lang="en" sz="1700">
                <a:solidFill>
                  <a:srgbClr val="31333F"/>
                </a:solidFill>
                <a:latin typeface="Times"/>
                <a:ea typeface="Times"/>
                <a:cs typeface="Times"/>
                <a:sym typeface="Times"/>
              </a:rPr>
              <a:t>The year 2000. This is starting to look like a very good predictor. The recessions in 2000 affected mostly the developed countries, and in US was caused by the Market Bubble.</a:t>
            </a:r>
            <a:endParaRPr sz="1700">
              <a:solidFill>
                <a:srgbClr val="31333F"/>
              </a:solidFill>
              <a:latin typeface="Times"/>
              <a:ea typeface="Times"/>
              <a:cs typeface="Times"/>
              <a:sym typeface="Times"/>
            </a:endParaRPr>
          </a:p>
          <a:p>
            <a:pPr marL="635000" lvl="0" indent="-328453" algn="l" rtl="0">
              <a:spcBef>
                <a:spcPts val="0"/>
              </a:spcBef>
              <a:spcAft>
                <a:spcPts val="0"/>
              </a:spcAft>
              <a:buClr>
                <a:srgbClr val="31333F"/>
              </a:buClr>
              <a:buSzPct val="100000"/>
              <a:buFont typeface="Times"/>
              <a:buAutoNum type="arabicPeriod"/>
            </a:pPr>
            <a:r>
              <a:rPr lang="en" sz="1700">
                <a:solidFill>
                  <a:srgbClr val="31333F"/>
                </a:solidFill>
                <a:latin typeface="Times"/>
                <a:ea typeface="Times"/>
                <a:cs typeface="Times"/>
                <a:sym typeface="Times"/>
              </a:rPr>
              <a:t>Well this is actually ridiculous! Another touch in 2006. I don't even need to address that period. US economy and employment had a slowdown, while the debts were rising. It was the climax for the recession in 2008.</a:t>
            </a:r>
            <a:endParaRPr sz="1700">
              <a:solidFill>
                <a:srgbClr val="31333F"/>
              </a:solidFill>
              <a:latin typeface="Times"/>
              <a:ea typeface="Times"/>
              <a:cs typeface="Times"/>
              <a:sym typeface="Times"/>
            </a:endParaRPr>
          </a:p>
          <a:p>
            <a:pPr marL="635000" lvl="0" indent="-328453" algn="l" rtl="0">
              <a:spcBef>
                <a:spcPts val="0"/>
              </a:spcBef>
              <a:spcAft>
                <a:spcPts val="0"/>
              </a:spcAft>
              <a:buClr>
                <a:srgbClr val="31333F"/>
              </a:buClr>
              <a:buSzPct val="100000"/>
              <a:buFont typeface="Times"/>
              <a:buAutoNum type="arabicPeriod"/>
            </a:pPr>
            <a:r>
              <a:rPr lang="en" sz="1700">
                <a:solidFill>
                  <a:srgbClr val="31333F"/>
                </a:solidFill>
                <a:latin typeface="Times"/>
                <a:ea typeface="Times"/>
                <a:cs typeface="Times"/>
                <a:sym typeface="Times"/>
              </a:rPr>
              <a:t>And now we're approaching to the present. And as you can see from the second graph, that line is slowly but surely approaching the 0 line, where the difference between the 30 Yr Maturity and the 1 Yr Maturity is becoming negative.</a:t>
            </a:r>
            <a:endParaRPr sz="1700">
              <a:solidFill>
                <a:srgbClr val="31333F"/>
              </a:solidFill>
              <a:latin typeface="Times"/>
              <a:ea typeface="Times"/>
              <a:cs typeface="Times"/>
              <a:sym typeface="Times"/>
            </a:endParaRPr>
          </a:p>
          <a:p>
            <a:pPr marL="0" lvl="0" indent="0" algn="l" rtl="0">
              <a:spcBef>
                <a:spcPts val="1400"/>
              </a:spcBef>
              <a:spcAft>
                <a:spcPts val="1200"/>
              </a:spcAft>
              <a:buNone/>
            </a:pP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3220">
                <a:solidFill>
                  <a:srgbClr val="1C4587"/>
                </a:solidFill>
                <a:latin typeface="Times"/>
                <a:ea typeface="Times"/>
                <a:cs typeface="Times"/>
                <a:sym typeface="Times"/>
              </a:rPr>
              <a:t>Yield Curves</a:t>
            </a:r>
            <a:endParaRPr sz="3220">
              <a:solidFill>
                <a:srgbClr val="1C4587"/>
              </a:solidFill>
              <a:latin typeface="Times"/>
              <a:ea typeface="Times"/>
              <a:cs typeface="Times"/>
              <a:sym typeface="Times"/>
            </a:endParaRPr>
          </a:p>
        </p:txBody>
      </p:sp>
      <p:pic>
        <p:nvPicPr>
          <p:cNvPr id="336" name="Google Shape;336;p59"/>
          <p:cNvPicPr preferRelativeResize="0"/>
          <p:nvPr/>
        </p:nvPicPr>
        <p:blipFill>
          <a:blip r:embed="rId3">
            <a:alphaModFix/>
          </a:blip>
          <a:stretch>
            <a:fillRect/>
          </a:stretch>
        </p:blipFill>
        <p:spPr>
          <a:xfrm>
            <a:off x="1441463" y="1142100"/>
            <a:ext cx="6261082" cy="382097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60"/>
          <p:cNvPicPr preferRelativeResize="0"/>
          <p:nvPr/>
        </p:nvPicPr>
        <p:blipFill>
          <a:blip r:embed="rId3">
            <a:alphaModFix/>
          </a:blip>
          <a:stretch>
            <a:fillRect/>
          </a:stretch>
        </p:blipFill>
        <p:spPr>
          <a:xfrm>
            <a:off x="1213375" y="395175"/>
            <a:ext cx="6623925" cy="4415374"/>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5"/>
        <p:cNvGrpSpPr/>
        <p:nvPr/>
      </p:nvGrpSpPr>
      <p:grpSpPr>
        <a:xfrm>
          <a:off x="0" y="0"/>
          <a:ext cx="0" cy="0"/>
          <a:chOff x="0" y="0"/>
          <a:chExt cx="0" cy="0"/>
        </a:xfrm>
      </p:grpSpPr>
      <p:sp>
        <p:nvSpPr>
          <p:cNvPr id="346" name="Google Shape;346;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20">
                <a:solidFill>
                  <a:srgbClr val="1C4587"/>
                </a:solidFill>
                <a:latin typeface="Times"/>
                <a:ea typeface="Times"/>
                <a:cs typeface="Times"/>
                <a:sym typeface="Times"/>
              </a:rPr>
              <a:t>Correlation between factors :</a:t>
            </a:r>
            <a:endParaRPr sz="4020">
              <a:solidFill>
                <a:srgbClr val="1C4587"/>
              </a:solidFill>
              <a:latin typeface="Times"/>
              <a:ea typeface="Times"/>
              <a:cs typeface="Times"/>
              <a:sym typeface="Times"/>
            </a:endParaRPr>
          </a:p>
        </p:txBody>
      </p:sp>
      <p:pic>
        <p:nvPicPr>
          <p:cNvPr id="347" name="Google Shape;347;p61" title="Points scored"/>
          <p:cNvPicPr preferRelativeResize="0"/>
          <p:nvPr/>
        </p:nvPicPr>
        <p:blipFill>
          <a:blip r:embed="rId3">
            <a:alphaModFix/>
          </a:blip>
          <a:stretch>
            <a:fillRect/>
          </a:stretch>
        </p:blipFill>
        <p:spPr>
          <a:xfrm>
            <a:off x="1482263" y="1198125"/>
            <a:ext cx="6179475" cy="38209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4" name="Google Shape;84;p17"/>
          <p:cNvPicPr preferRelativeResize="0"/>
          <p:nvPr/>
        </p:nvPicPr>
        <p:blipFill>
          <a:blip r:embed="rId3">
            <a:alphaModFix/>
          </a:blip>
          <a:stretch>
            <a:fillRect/>
          </a:stretch>
        </p:blipFill>
        <p:spPr>
          <a:xfrm>
            <a:off x="1643538" y="152400"/>
            <a:ext cx="5856930" cy="48387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62"/>
          <p:cNvSpPr txBox="1"/>
          <p:nvPr/>
        </p:nvSpPr>
        <p:spPr>
          <a:xfrm>
            <a:off x="886800" y="392075"/>
            <a:ext cx="7776000" cy="43329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Clr>
                <a:schemeClr val="dk1"/>
              </a:buClr>
              <a:buSzPts val="1100"/>
              <a:buFont typeface="Arial"/>
              <a:buNone/>
            </a:pPr>
            <a:r>
              <a:rPr lang="en" sz="1700">
                <a:solidFill>
                  <a:srgbClr val="31333F"/>
                </a:solidFill>
                <a:latin typeface="Times"/>
                <a:ea typeface="Times"/>
                <a:cs typeface="Times"/>
                <a:sym typeface="Times"/>
              </a:rPr>
              <a:t>Not quite sure if there is a pattern to be discovered, although there can be seen some tendencies.</a:t>
            </a:r>
            <a:endParaRPr sz="1700">
              <a:solidFill>
                <a:srgbClr val="31333F"/>
              </a:solidFill>
              <a:latin typeface="Times"/>
              <a:ea typeface="Times"/>
              <a:cs typeface="Times"/>
              <a:sym typeface="Times"/>
            </a:endParaRPr>
          </a:p>
          <a:p>
            <a:pPr marL="0" lvl="0" indent="0" algn="l" rtl="0">
              <a:lnSpc>
                <a:spcPct val="115000"/>
              </a:lnSpc>
              <a:spcBef>
                <a:spcPts val="1200"/>
              </a:spcBef>
              <a:spcAft>
                <a:spcPts val="0"/>
              </a:spcAft>
              <a:buClr>
                <a:schemeClr val="dk1"/>
              </a:buClr>
              <a:buSzPts val="1100"/>
              <a:buFont typeface="Arial"/>
              <a:buNone/>
            </a:pPr>
            <a:r>
              <a:rPr lang="en" sz="1700">
                <a:solidFill>
                  <a:srgbClr val="31333F"/>
                </a:solidFill>
                <a:latin typeface="Times"/>
                <a:ea typeface="Times"/>
                <a:cs typeface="Times"/>
                <a:sym typeface="Times"/>
              </a:rPr>
              <a:t>To be sure, let's check the Pearson Correlation Coefficient (you can see below the correlations and their level of confidence, which was very good for all of them).</a:t>
            </a:r>
            <a:endParaRPr sz="1700">
              <a:solidFill>
                <a:srgbClr val="31333F"/>
              </a:solidFill>
              <a:latin typeface="Times"/>
              <a:ea typeface="Times"/>
              <a:cs typeface="Times"/>
              <a:sym typeface="Times"/>
            </a:endParaRPr>
          </a:p>
          <a:p>
            <a:pPr marL="0" lvl="0" indent="0" algn="l" rtl="0">
              <a:lnSpc>
                <a:spcPct val="115000"/>
              </a:lnSpc>
              <a:spcBef>
                <a:spcPts val="1200"/>
              </a:spcBef>
              <a:spcAft>
                <a:spcPts val="0"/>
              </a:spcAft>
              <a:buClr>
                <a:schemeClr val="dk1"/>
              </a:buClr>
              <a:buSzPts val="1100"/>
              <a:buFont typeface="Arial"/>
              <a:buNone/>
            </a:pPr>
            <a:r>
              <a:rPr lang="en" sz="1700">
                <a:solidFill>
                  <a:srgbClr val="31333F"/>
                </a:solidFill>
                <a:latin typeface="Times"/>
                <a:ea typeface="Times"/>
                <a:cs typeface="Times"/>
                <a:sym typeface="Times"/>
              </a:rPr>
              <a:t>-Gold was positively correlated (0.33). So investors put their money in gold when times are uncertain;</a:t>
            </a:r>
            <a:endParaRPr sz="1700">
              <a:solidFill>
                <a:srgbClr val="31333F"/>
              </a:solidFill>
              <a:latin typeface="Times"/>
              <a:ea typeface="Times"/>
              <a:cs typeface="Times"/>
              <a:sym typeface="Times"/>
            </a:endParaRPr>
          </a:p>
          <a:p>
            <a:pPr marL="0" lvl="0" indent="0" algn="l" rtl="0">
              <a:lnSpc>
                <a:spcPct val="115000"/>
              </a:lnSpc>
              <a:spcBef>
                <a:spcPts val="1200"/>
              </a:spcBef>
              <a:spcAft>
                <a:spcPts val="0"/>
              </a:spcAft>
              <a:buClr>
                <a:schemeClr val="dk1"/>
              </a:buClr>
              <a:buSzPts val="1100"/>
              <a:buFont typeface="Arial"/>
              <a:buNone/>
            </a:pPr>
            <a:r>
              <a:rPr lang="en" sz="1700">
                <a:solidFill>
                  <a:srgbClr val="31333F"/>
                </a:solidFill>
                <a:latin typeface="Times"/>
                <a:ea typeface="Times"/>
                <a:cs typeface="Times"/>
                <a:sym typeface="Times"/>
              </a:rPr>
              <a:t>-Crude oil is positively correlated (0.44). Same with oil, investors store their money here when economy isn't at its greatest;</a:t>
            </a:r>
            <a:endParaRPr sz="1700">
              <a:solidFill>
                <a:srgbClr val="31333F"/>
              </a:solidFill>
              <a:latin typeface="Times"/>
              <a:ea typeface="Times"/>
              <a:cs typeface="Times"/>
              <a:sym typeface="Times"/>
            </a:endParaRPr>
          </a:p>
          <a:p>
            <a:pPr marL="0" lvl="0" indent="0" algn="l" rtl="0">
              <a:lnSpc>
                <a:spcPct val="115000"/>
              </a:lnSpc>
              <a:spcBef>
                <a:spcPts val="1200"/>
              </a:spcBef>
              <a:spcAft>
                <a:spcPts val="0"/>
              </a:spcAft>
              <a:buClr>
                <a:schemeClr val="dk1"/>
              </a:buClr>
              <a:buSzPts val="1100"/>
              <a:buFont typeface="Arial"/>
              <a:buNone/>
            </a:pPr>
            <a:r>
              <a:rPr lang="en" sz="1700">
                <a:solidFill>
                  <a:srgbClr val="31333F"/>
                </a:solidFill>
                <a:latin typeface="Times"/>
                <a:ea typeface="Times"/>
                <a:cs typeface="Times"/>
                <a:sym typeface="Times"/>
              </a:rPr>
              <a:t>-Swiss Franc is negatively correlated (-0.34). Investors run from the Swiss;</a:t>
            </a:r>
            <a:endParaRPr sz="1700">
              <a:solidFill>
                <a:srgbClr val="31333F"/>
              </a:solidFill>
              <a:latin typeface="Times"/>
              <a:ea typeface="Times"/>
              <a:cs typeface="Times"/>
              <a:sym typeface="Times"/>
            </a:endParaRPr>
          </a:p>
          <a:p>
            <a:pPr marL="0" lvl="0" indent="0" algn="l" rtl="0">
              <a:lnSpc>
                <a:spcPct val="115000"/>
              </a:lnSpc>
              <a:spcBef>
                <a:spcPts val="1200"/>
              </a:spcBef>
              <a:spcAft>
                <a:spcPts val="0"/>
              </a:spcAft>
              <a:buClr>
                <a:schemeClr val="dk1"/>
              </a:buClr>
              <a:buSzPts val="1100"/>
              <a:buFont typeface="Arial"/>
              <a:buNone/>
            </a:pPr>
            <a:r>
              <a:rPr lang="en" sz="1700">
                <a:solidFill>
                  <a:srgbClr val="31333F"/>
                </a:solidFill>
                <a:latin typeface="Times"/>
                <a:ea typeface="Times"/>
                <a:cs typeface="Times"/>
                <a:sym typeface="Times"/>
              </a:rPr>
              <a:t>-Japanese Yen is negatively correlated (-0.42). They also run from the Japanese.</a:t>
            </a:r>
            <a:endParaRPr sz="1700">
              <a:solidFill>
                <a:srgbClr val="31333F"/>
              </a:solidFill>
              <a:latin typeface="Times"/>
              <a:ea typeface="Times"/>
              <a:cs typeface="Times"/>
              <a:sym typeface="Times"/>
            </a:endParaRPr>
          </a:p>
          <a:p>
            <a:pPr marL="0" lvl="0" indent="0" algn="l" rtl="0">
              <a:spcBef>
                <a:spcPts val="1200"/>
              </a:spcBef>
              <a:spcAft>
                <a:spcPts val="0"/>
              </a:spcAft>
              <a:buNone/>
            </a:pP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63"/>
          <p:cNvSpPr txBox="1">
            <a:spLocks noGrp="1"/>
          </p:cNvSpPr>
          <p:nvPr>
            <p:ph type="title"/>
          </p:nvPr>
        </p:nvSpPr>
        <p:spPr>
          <a:xfrm>
            <a:off x="311700" y="267650"/>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a:solidFill>
                  <a:srgbClr val="1C4587"/>
                </a:solidFill>
                <a:latin typeface="Times"/>
                <a:ea typeface="Times"/>
                <a:cs typeface="Times"/>
                <a:sym typeface="Times"/>
              </a:rPr>
              <a:t>HeatMap</a:t>
            </a:r>
            <a:endParaRPr sz="4000">
              <a:solidFill>
                <a:srgbClr val="1C4587"/>
              </a:solidFill>
              <a:latin typeface="Times"/>
              <a:ea typeface="Times"/>
              <a:cs typeface="Times"/>
              <a:sym typeface="Times"/>
            </a:endParaRPr>
          </a:p>
        </p:txBody>
      </p:sp>
      <p:pic>
        <p:nvPicPr>
          <p:cNvPr id="358" name="Google Shape;358;p63"/>
          <p:cNvPicPr preferRelativeResize="0"/>
          <p:nvPr/>
        </p:nvPicPr>
        <p:blipFill>
          <a:blip r:embed="rId3">
            <a:alphaModFix/>
          </a:blip>
          <a:stretch>
            <a:fillRect/>
          </a:stretch>
        </p:blipFill>
        <p:spPr>
          <a:xfrm>
            <a:off x="2342338" y="955400"/>
            <a:ext cx="4459329" cy="3820973"/>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64"/>
          <p:cNvSpPr txBox="1">
            <a:spLocks noGrp="1"/>
          </p:cNvSpPr>
          <p:nvPr>
            <p:ph type="title"/>
          </p:nvPr>
        </p:nvSpPr>
        <p:spPr>
          <a:xfrm>
            <a:off x="311700" y="445025"/>
            <a:ext cx="8520600" cy="114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5520">
                <a:latin typeface="Times"/>
                <a:ea typeface="Times"/>
                <a:cs typeface="Times"/>
                <a:sym typeface="Times"/>
              </a:rPr>
              <a:t>Prediction Models</a:t>
            </a:r>
            <a:endParaRPr sz="5520">
              <a:latin typeface="Times"/>
              <a:ea typeface="Times"/>
              <a:cs typeface="Times"/>
              <a:sym typeface="Times"/>
            </a:endParaRPr>
          </a:p>
        </p:txBody>
      </p:sp>
      <p:sp>
        <p:nvSpPr>
          <p:cNvPr id="364" name="Google Shape;364;p64"/>
          <p:cNvSpPr txBox="1"/>
          <p:nvPr/>
        </p:nvSpPr>
        <p:spPr>
          <a:xfrm>
            <a:off x="560100" y="1894975"/>
            <a:ext cx="7803900" cy="2447400"/>
          </a:xfrm>
          <a:prstGeom prst="rect">
            <a:avLst/>
          </a:prstGeom>
          <a:noFill/>
          <a:ln>
            <a:noFill/>
          </a:ln>
        </p:spPr>
        <p:txBody>
          <a:bodyPr spcFirstLastPara="1" wrap="square" lIns="91425" tIns="91425" rIns="91425" bIns="91425" anchor="t" anchorCtr="0">
            <a:spAutoFit/>
          </a:bodyPr>
          <a:lstStyle/>
          <a:p>
            <a:pPr marL="457200" lvl="0" indent="-361950" algn="l" rtl="0">
              <a:spcBef>
                <a:spcPts val="0"/>
              </a:spcBef>
              <a:spcAft>
                <a:spcPts val="0"/>
              </a:spcAft>
              <a:buClr>
                <a:srgbClr val="31333F"/>
              </a:buClr>
              <a:buSzPts val="2100"/>
              <a:buChar char="●"/>
            </a:pPr>
            <a:r>
              <a:rPr lang="en" sz="2100">
                <a:solidFill>
                  <a:srgbClr val="31333F"/>
                </a:solidFill>
              </a:rPr>
              <a:t>KNN Outlier Detection</a:t>
            </a:r>
            <a:endParaRPr sz="2100">
              <a:solidFill>
                <a:srgbClr val="31333F"/>
              </a:solidFill>
            </a:endParaRPr>
          </a:p>
          <a:p>
            <a:pPr marL="457200" lvl="0" indent="-361950" algn="l" rtl="0">
              <a:spcBef>
                <a:spcPts val="0"/>
              </a:spcBef>
              <a:spcAft>
                <a:spcPts val="0"/>
              </a:spcAft>
              <a:buClr>
                <a:srgbClr val="31333F"/>
              </a:buClr>
              <a:buSzPts val="2100"/>
              <a:buChar char="●"/>
            </a:pPr>
            <a:r>
              <a:rPr lang="en" sz="2100">
                <a:solidFill>
                  <a:srgbClr val="31333F"/>
                </a:solidFill>
              </a:rPr>
              <a:t>LOF</a:t>
            </a:r>
            <a:endParaRPr sz="2100">
              <a:solidFill>
                <a:srgbClr val="31333F"/>
              </a:solidFill>
            </a:endParaRPr>
          </a:p>
          <a:p>
            <a:pPr marL="457200" lvl="0" indent="-361950" algn="l" rtl="0">
              <a:spcBef>
                <a:spcPts val="0"/>
              </a:spcBef>
              <a:spcAft>
                <a:spcPts val="0"/>
              </a:spcAft>
              <a:buClr>
                <a:srgbClr val="31333F"/>
              </a:buClr>
              <a:buSzPts val="2100"/>
              <a:buChar char="●"/>
            </a:pPr>
            <a:r>
              <a:rPr lang="en" sz="2100">
                <a:solidFill>
                  <a:srgbClr val="31333F"/>
                </a:solidFill>
              </a:rPr>
              <a:t>Cluster-Based Local Outlier Factor (CBLOF)</a:t>
            </a:r>
            <a:endParaRPr sz="2100">
              <a:solidFill>
                <a:srgbClr val="31333F"/>
              </a:solidFill>
            </a:endParaRPr>
          </a:p>
          <a:p>
            <a:pPr marL="457200" lvl="0" indent="-361950" algn="l" rtl="0">
              <a:spcBef>
                <a:spcPts val="0"/>
              </a:spcBef>
              <a:spcAft>
                <a:spcPts val="0"/>
              </a:spcAft>
              <a:buClr>
                <a:srgbClr val="31333F"/>
              </a:buClr>
              <a:buSzPts val="2100"/>
              <a:buChar char="●"/>
            </a:pPr>
            <a:r>
              <a:rPr lang="en" sz="2100">
                <a:solidFill>
                  <a:srgbClr val="31333F"/>
                </a:solidFill>
              </a:rPr>
              <a:t>Isolation Forest</a:t>
            </a:r>
            <a:endParaRPr sz="2100">
              <a:solidFill>
                <a:srgbClr val="31333F"/>
              </a:solidFill>
            </a:endParaRPr>
          </a:p>
          <a:p>
            <a:pPr marL="457200" lvl="0" indent="-361950" algn="l" rtl="0">
              <a:spcBef>
                <a:spcPts val="0"/>
              </a:spcBef>
              <a:spcAft>
                <a:spcPts val="0"/>
              </a:spcAft>
              <a:buClr>
                <a:srgbClr val="31333F"/>
              </a:buClr>
              <a:buSzPts val="2100"/>
              <a:buChar char="●"/>
            </a:pPr>
            <a:r>
              <a:rPr lang="en" sz="2100">
                <a:solidFill>
                  <a:srgbClr val="31333F"/>
                </a:solidFill>
              </a:rPr>
              <a:t>One-Class Support Vector Machine (OCSVM)</a:t>
            </a:r>
            <a:endParaRPr sz="2100">
              <a:solidFill>
                <a:srgbClr val="31333F"/>
              </a:solidFill>
            </a:endParaRPr>
          </a:p>
          <a:p>
            <a:pPr marL="457200" lvl="0" indent="-361950" algn="l" rtl="0">
              <a:spcBef>
                <a:spcPts val="0"/>
              </a:spcBef>
              <a:spcAft>
                <a:spcPts val="0"/>
              </a:spcAft>
              <a:buClr>
                <a:srgbClr val="31333F"/>
              </a:buClr>
              <a:buSzPts val="2100"/>
              <a:buChar char="●"/>
            </a:pPr>
            <a:r>
              <a:rPr lang="en" sz="2100">
                <a:solidFill>
                  <a:srgbClr val="31333F"/>
                </a:solidFill>
              </a:rPr>
              <a:t>COPOD</a:t>
            </a:r>
            <a:endParaRPr sz="2100">
              <a:solidFill>
                <a:srgbClr val="31333F"/>
              </a:solidFill>
            </a:endParaRPr>
          </a:p>
          <a:p>
            <a:pPr marL="457200" lvl="0" indent="-361950" algn="l" rtl="0">
              <a:spcBef>
                <a:spcPts val="0"/>
              </a:spcBef>
              <a:spcAft>
                <a:spcPts val="0"/>
              </a:spcAft>
              <a:buClr>
                <a:srgbClr val="31333F"/>
              </a:buClr>
              <a:buSzPts val="2100"/>
              <a:buChar char="●"/>
            </a:pPr>
            <a:r>
              <a:rPr lang="en" sz="2100">
                <a:solidFill>
                  <a:srgbClr val="31333F"/>
                </a:solidFill>
              </a:rPr>
              <a:t>Median-Absolute Deviation</a:t>
            </a:r>
            <a:endParaRPr sz="2100">
              <a:solidFill>
                <a:srgbClr val="31333F"/>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6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ML Web-App Interface</a:t>
            </a:r>
            <a:endParaRPr/>
          </a:p>
        </p:txBody>
      </p:sp>
      <p:sp>
        <p:nvSpPr>
          <p:cNvPr id="370" name="Google Shape;370;p65"/>
          <p:cNvSpPr txBox="1">
            <a:spLocks noGrp="1"/>
          </p:cNvSpPr>
          <p:nvPr>
            <p:ph type="body" idx="1"/>
          </p:nvPr>
        </p:nvSpPr>
        <p:spPr>
          <a:xfrm>
            <a:off x="311700" y="143252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ML web-app has been added with similar customization in parameters.</a:t>
            </a:r>
            <a:endParaRPr/>
          </a:p>
          <a:p>
            <a:pPr marL="0" lvl="0" indent="0" algn="l" rtl="0">
              <a:spcBef>
                <a:spcPts val="1200"/>
              </a:spcBef>
              <a:spcAft>
                <a:spcPts val="0"/>
              </a:spcAft>
              <a:buNone/>
            </a:pPr>
            <a:r>
              <a:rPr lang="en"/>
              <a:t>The results can be checked with a wide variety of parameters.</a:t>
            </a:r>
            <a:endParaRPr/>
          </a:p>
          <a:p>
            <a:pPr marL="0" lvl="0" indent="0" algn="l" rtl="0">
              <a:spcBef>
                <a:spcPts val="1200"/>
              </a:spcBef>
              <a:spcAft>
                <a:spcPts val="0"/>
              </a:spcAft>
              <a:buNone/>
            </a:pPr>
            <a:r>
              <a:rPr lang="en"/>
              <a:t>Some parameters are -</a:t>
            </a:r>
            <a:endParaRPr/>
          </a:p>
          <a:p>
            <a:pPr marL="1371600" lvl="0" indent="-342900" algn="l" rtl="0">
              <a:spcBef>
                <a:spcPts val="1200"/>
              </a:spcBef>
              <a:spcAft>
                <a:spcPts val="0"/>
              </a:spcAft>
              <a:buSzPts val="1800"/>
              <a:buChar char="●"/>
            </a:pPr>
            <a:r>
              <a:rPr lang="en"/>
              <a:t>k-value</a:t>
            </a:r>
            <a:endParaRPr/>
          </a:p>
          <a:p>
            <a:pPr marL="1371600" lvl="0" indent="-342900" algn="l" rtl="0">
              <a:spcBef>
                <a:spcPts val="0"/>
              </a:spcBef>
              <a:spcAft>
                <a:spcPts val="0"/>
              </a:spcAft>
              <a:buSzPts val="1800"/>
              <a:buChar char="●"/>
            </a:pPr>
            <a:r>
              <a:rPr lang="en"/>
              <a:t>method</a:t>
            </a:r>
            <a:endParaRPr/>
          </a:p>
          <a:p>
            <a:pPr marL="1371600" lvl="0" indent="-342900" algn="l" rtl="0">
              <a:spcBef>
                <a:spcPts val="0"/>
              </a:spcBef>
              <a:spcAft>
                <a:spcPts val="0"/>
              </a:spcAft>
              <a:buSzPts val="1800"/>
              <a:buChar char="●"/>
            </a:pPr>
            <a:r>
              <a:rPr lang="en"/>
              <a:t>n_neighbors</a:t>
            </a:r>
            <a:endParaRPr/>
          </a:p>
          <a:p>
            <a:pPr marL="1371600" lvl="0" indent="-342900" algn="l" rtl="0">
              <a:spcBef>
                <a:spcPts val="0"/>
              </a:spcBef>
              <a:spcAft>
                <a:spcPts val="0"/>
              </a:spcAft>
              <a:buSzPts val="1800"/>
              <a:buChar char="●"/>
            </a:pPr>
            <a:r>
              <a:rPr lang="en"/>
              <a:t>kernel type</a:t>
            </a:r>
            <a:endParaRPr/>
          </a:p>
          <a:p>
            <a:pPr marL="0" lvl="0" indent="0" algn="l" rtl="0">
              <a:spcBef>
                <a:spcPts val="1200"/>
              </a:spcBef>
              <a:spcAft>
                <a:spcPts val="120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4"/>
        <p:cNvGrpSpPr/>
        <p:nvPr/>
      </p:nvGrpSpPr>
      <p:grpSpPr>
        <a:xfrm>
          <a:off x="0" y="0"/>
          <a:ext cx="0" cy="0"/>
          <a:chOff x="0" y="0"/>
          <a:chExt cx="0" cy="0"/>
        </a:xfrm>
      </p:grpSpPr>
      <p:pic>
        <p:nvPicPr>
          <p:cNvPr id="375" name="Google Shape;375;p66"/>
          <p:cNvPicPr preferRelativeResize="0"/>
          <p:nvPr/>
        </p:nvPicPr>
        <p:blipFill rotWithShape="1">
          <a:blip r:embed="rId3">
            <a:alphaModFix/>
          </a:blip>
          <a:srcRect t="11901" b="5338"/>
          <a:stretch/>
        </p:blipFill>
        <p:spPr>
          <a:xfrm>
            <a:off x="160638" y="420050"/>
            <a:ext cx="8822726" cy="4107351"/>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69"/>
          <p:cNvSpPr txBox="1">
            <a:spLocks noGrp="1"/>
          </p:cNvSpPr>
          <p:nvPr>
            <p:ph type="title"/>
          </p:nvPr>
        </p:nvSpPr>
        <p:spPr>
          <a:xfrm>
            <a:off x="311700" y="1644325"/>
            <a:ext cx="85206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SzPts val="990"/>
              <a:buNone/>
            </a:pPr>
            <a:r>
              <a:rPr lang="en" sz="9420">
                <a:solidFill>
                  <a:srgbClr val="073763"/>
                </a:solidFill>
                <a:latin typeface="Times"/>
                <a:ea typeface="Times"/>
                <a:cs typeface="Times"/>
                <a:sym typeface="Times"/>
              </a:rPr>
              <a:t>THANK YOU</a:t>
            </a:r>
            <a:endParaRPr sz="9420">
              <a:solidFill>
                <a:srgbClr val="073763"/>
              </a:solidFill>
              <a:latin typeface="Times"/>
              <a:ea typeface="Times"/>
              <a:cs typeface="Times"/>
              <a:sym typeface="Time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18"/>
          <p:cNvSpPr txBox="1">
            <a:spLocks noGrp="1"/>
          </p:cNvSpPr>
          <p:nvPr>
            <p:ph type="title"/>
          </p:nvPr>
        </p:nvSpPr>
        <p:spPr>
          <a:xfrm>
            <a:off x="190350" y="51967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990"/>
              <a:buFont typeface="Arial"/>
              <a:buNone/>
            </a:pPr>
            <a:r>
              <a:rPr lang="en" sz="7100">
                <a:solidFill>
                  <a:srgbClr val="1C4587"/>
                </a:solidFill>
                <a:latin typeface="Times"/>
                <a:ea typeface="Times"/>
                <a:cs typeface="Times"/>
                <a:sym typeface="Times"/>
              </a:rPr>
              <a:t>Primal Factors for Asset Bubble</a:t>
            </a:r>
            <a:endParaRPr sz="7100">
              <a:solidFill>
                <a:srgbClr val="1C4587"/>
              </a:solidFill>
              <a:latin typeface="Times"/>
              <a:ea typeface="Times"/>
              <a:cs typeface="Times"/>
              <a:sym typeface="Times"/>
            </a:endParaRPr>
          </a:p>
          <a:p>
            <a:pPr marL="0" lvl="0" indent="0" algn="l" rtl="0">
              <a:spcBef>
                <a:spcPts val="0"/>
              </a:spcBef>
              <a:spcAft>
                <a:spcPts val="0"/>
              </a:spcAft>
              <a:buSzPts val="990"/>
              <a:buNone/>
            </a:pPr>
            <a:endParaRPr sz="252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SzPts val="990"/>
              <a:buNone/>
            </a:pPr>
            <a:r>
              <a:rPr lang="en" sz="4020">
                <a:solidFill>
                  <a:srgbClr val="073763"/>
                </a:solidFill>
                <a:latin typeface="Times"/>
                <a:ea typeface="Times"/>
                <a:cs typeface="Times"/>
                <a:sym typeface="Times"/>
              </a:rPr>
              <a:t>Gross Domestic Product</a:t>
            </a:r>
            <a:endParaRPr sz="4020">
              <a:solidFill>
                <a:srgbClr val="073763"/>
              </a:solidFill>
              <a:latin typeface="Times"/>
              <a:ea typeface="Times"/>
              <a:cs typeface="Times"/>
              <a:sym typeface="Times"/>
            </a:endParaRPr>
          </a:p>
        </p:txBody>
      </p:sp>
      <p:pic>
        <p:nvPicPr>
          <p:cNvPr id="95" name="Google Shape;95;p19"/>
          <p:cNvPicPr preferRelativeResize="0"/>
          <p:nvPr/>
        </p:nvPicPr>
        <p:blipFill>
          <a:blip r:embed="rId3">
            <a:alphaModFix/>
          </a:blip>
          <a:stretch>
            <a:fillRect/>
          </a:stretch>
        </p:blipFill>
        <p:spPr>
          <a:xfrm>
            <a:off x="734600" y="1188800"/>
            <a:ext cx="7674797" cy="38209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pic>
        <p:nvPicPr>
          <p:cNvPr id="100" name="Google Shape;100;p20"/>
          <p:cNvPicPr preferRelativeResize="0"/>
          <p:nvPr/>
        </p:nvPicPr>
        <p:blipFill rotWithShape="1">
          <a:blip r:embed="rId3">
            <a:alphaModFix/>
          </a:blip>
          <a:srcRect l="1245" r="1430" b="1671"/>
          <a:stretch/>
        </p:blipFill>
        <p:spPr>
          <a:xfrm>
            <a:off x="802800" y="152400"/>
            <a:ext cx="7523875" cy="475772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4"/>
        <p:cNvGrpSpPr/>
        <p:nvPr/>
      </p:nvGrpSpPr>
      <p:grpSpPr>
        <a:xfrm>
          <a:off x="0" y="0"/>
          <a:ext cx="0" cy="0"/>
          <a:chOff x="0" y="0"/>
          <a:chExt cx="0" cy="0"/>
        </a:xfrm>
      </p:grpSpPr>
      <p:sp>
        <p:nvSpPr>
          <p:cNvPr id="105" name="Google Shape;105;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4000">
                <a:solidFill>
                  <a:srgbClr val="073763"/>
                </a:solidFill>
                <a:latin typeface="Times"/>
                <a:ea typeface="Times"/>
                <a:cs typeface="Times"/>
                <a:sym typeface="Times"/>
              </a:rPr>
              <a:t>Consumer Price Index</a:t>
            </a:r>
            <a:endParaRPr sz="4000">
              <a:solidFill>
                <a:srgbClr val="073763"/>
              </a:solidFill>
              <a:latin typeface="Times"/>
              <a:ea typeface="Times"/>
              <a:cs typeface="Times"/>
              <a:sym typeface="Times"/>
            </a:endParaRPr>
          </a:p>
        </p:txBody>
      </p:sp>
      <p:pic>
        <p:nvPicPr>
          <p:cNvPr id="106" name="Google Shape;106;p21"/>
          <p:cNvPicPr preferRelativeResize="0"/>
          <p:nvPr/>
        </p:nvPicPr>
        <p:blipFill>
          <a:blip r:embed="rId3">
            <a:alphaModFix/>
          </a:blip>
          <a:stretch>
            <a:fillRect/>
          </a:stretch>
        </p:blipFill>
        <p:spPr>
          <a:xfrm>
            <a:off x="293250" y="1306875"/>
            <a:ext cx="8557500" cy="36592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882</Words>
  <Application>Microsoft Office PowerPoint</Application>
  <PresentationFormat>On-screen Show (16:9)</PresentationFormat>
  <Paragraphs>117</Paragraphs>
  <Slides>55</Slides>
  <Notes>55</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55</vt:i4>
      </vt:variant>
    </vt:vector>
  </HeadingPairs>
  <TitlesOfParts>
    <vt:vector size="59" baseType="lpstr">
      <vt:lpstr>Arial</vt:lpstr>
      <vt:lpstr>Roboto</vt:lpstr>
      <vt:lpstr>Times</vt:lpstr>
      <vt:lpstr>Simple Light</vt:lpstr>
      <vt:lpstr>PowerPoint Presentation</vt:lpstr>
      <vt:lpstr>FINAL PRESENTATION  ASSET BUBBLE</vt:lpstr>
      <vt:lpstr>Approaches</vt:lpstr>
      <vt:lpstr>Analytical  Approach</vt:lpstr>
      <vt:lpstr>PowerPoint Presentation</vt:lpstr>
      <vt:lpstr>Primal Factors for Asset Bubble </vt:lpstr>
      <vt:lpstr>Gross Domestic Product</vt:lpstr>
      <vt:lpstr>PowerPoint Presentation</vt:lpstr>
      <vt:lpstr>Consumer Price Index</vt:lpstr>
      <vt:lpstr>PowerPoint Presentation</vt:lpstr>
      <vt:lpstr>ISM Manufacturing Index</vt:lpstr>
      <vt:lpstr>Industrial Production </vt:lpstr>
      <vt:lpstr>PowerPoint Presentation</vt:lpstr>
      <vt:lpstr>Recession Tracker : Analyzing Markets Data </vt:lpstr>
      <vt:lpstr>Stock Market (S&amp;P 500) </vt:lpstr>
      <vt:lpstr>PowerPoint Presentation</vt:lpstr>
      <vt:lpstr>PowerPoint Presentation</vt:lpstr>
      <vt:lpstr>Treasury Yield Curve</vt:lpstr>
      <vt:lpstr>Stock Market Crash Data: Unemployment </vt:lpstr>
      <vt:lpstr>Other Trackers</vt:lpstr>
      <vt:lpstr>Finance Modeling Approaches</vt:lpstr>
      <vt:lpstr>Indicators of  Asset Bubble</vt:lpstr>
      <vt:lpstr>Prolonged Dovish Monetary Policy</vt:lpstr>
      <vt:lpstr>High Cyclically Adjusted Price-to-Earnings Ratio (CAPE Ratio)</vt:lpstr>
      <vt:lpstr>Rising Inflation</vt:lpstr>
      <vt:lpstr>Buffet Indicator</vt:lpstr>
      <vt:lpstr>Final Framework</vt:lpstr>
      <vt:lpstr>2002 DotCom Bubble</vt:lpstr>
      <vt:lpstr>2008 Global Financial Crisis</vt:lpstr>
      <vt:lpstr>Statistical  Approach </vt:lpstr>
      <vt:lpstr>Histogram</vt:lpstr>
      <vt:lpstr>BoxPlot: </vt:lpstr>
      <vt:lpstr>BoxenPlot</vt:lpstr>
      <vt:lpstr>Violin Plot</vt:lpstr>
      <vt:lpstr>Lag Plot</vt:lpstr>
      <vt:lpstr>Z-Score Method:</vt:lpstr>
      <vt:lpstr>Modified Z-Score Method:</vt:lpstr>
      <vt:lpstr>Quantile-Quantile (QQ) Plot</vt:lpstr>
      <vt:lpstr>Other Methods: </vt:lpstr>
      <vt:lpstr>Log Periodic Power Law Singularity (LPPLS) Model</vt:lpstr>
      <vt:lpstr>PowerPoint Presentation</vt:lpstr>
      <vt:lpstr>Web-App Interface : </vt:lpstr>
      <vt:lpstr>PowerPoint Presentation</vt:lpstr>
      <vt:lpstr>Machine Learning Driven Approach</vt:lpstr>
      <vt:lpstr>Spread of Difference</vt:lpstr>
      <vt:lpstr>PowerPoint Presentation</vt:lpstr>
      <vt:lpstr>Yield Curves</vt:lpstr>
      <vt:lpstr>PowerPoint Presentation</vt:lpstr>
      <vt:lpstr>Correlation between factors :</vt:lpstr>
      <vt:lpstr>PowerPoint Presentation</vt:lpstr>
      <vt:lpstr>HeatMap</vt:lpstr>
      <vt:lpstr>Prediction Models</vt:lpstr>
      <vt:lpstr>ML Web-App Interface</vt:lpstr>
      <vt:lpstr>PowerPoint Presentation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Manav Ukani</cp:lastModifiedBy>
  <cp:revision>2</cp:revision>
  <dcterms:modified xsi:type="dcterms:W3CDTF">2023-12-08T12:08:31Z</dcterms:modified>
</cp:coreProperties>
</file>